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4" r:id="rId5"/>
  </p:sldMasterIdLst>
  <p:notesMasterIdLst>
    <p:notesMasterId r:id="rId42"/>
  </p:notesMasterIdLst>
  <p:sldIdLst>
    <p:sldId id="257" r:id="rId6"/>
    <p:sldId id="2134806528" r:id="rId7"/>
    <p:sldId id="258" r:id="rId8"/>
    <p:sldId id="259" r:id="rId9"/>
    <p:sldId id="260" r:id="rId10"/>
    <p:sldId id="2134806415" r:id="rId11"/>
    <p:sldId id="261" r:id="rId12"/>
    <p:sldId id="2134806527" r:id="rId13"/>
    <p:sldId id="262" r:id="rId14"/>
    <p:sldId id="2134806411" r:id="rId15"/>
    <p:sldId id="2134806407" r:id="rId16"/>
    <p:sldId id="263" r:id="rId17"/>
    <p:sldId id="264" r:id="rId18"/>
    <p:sldId id="265" r:id="rId19"/>
    <p:sldId id="2134806529" r:id="rId20"/>
    <p:sldId id="2134806549" r:id="rId21"/>
    <p:sldId id="2134806473" r:id="rId22"/>
    <p:sldId id="2134806425" r:id="rId23"/>
    <p:sldId id="2134806459" r:id="rId24"/>
    <p:sldId id="2134806461" r:id="rId25"/>
    <p:sldId id="2134806463" r:id="rId26"/>
    <p:sldId id="2134806402" r:id="rId27"/>
    <p:sldId id="2134806390" r:id="rId28"/>
    <p:sldId id="2134806395" r:id="rId29"/>
    <p:sldId id="2134806392" r:id="rId30"/>
    <p:sldId id="2134806550" r:id="rId31"/>
    <p:sldId id="2134806558" r:id="rId32"/>
    <p:sldId id="2134806534" r:id="rId33"/>
    <p:sldId id="2134806538" r:id="rId34"/>
    <p:sldId id="2134806542" r:id="rId35"/>
    <p:sldId id="2134806557" r:id="rId36"/>
    <p:sldId id="2134806489" r:id="rId37"/>
    <p:sldId id="2134806537" r:id="rId38"/>
    <p:sldId id="2134806502" r:id="rId39"/>
    <p:sldId id="2134806480" r:id="rId40"/>
    <p:sldId id="21348064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E0B"/>
    <a:srgbClr val="85DFFF"/>
    <a:srgbClr val="008AAE"/>
    <a:srgbClr val="00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6E669-1151-43FF-A2D0-16C7BEE1239C}" v="122" dt="2026-06-08T23:47:48.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63434" autoAdjust="0"/>
  </p:normalViewPr>
  <p:slideViewPr>
    <p:cSldViewPr snapToGrid="0">
      <p:cViewPr varScale="1">
        <p:scale>
          <a:sx n="43" d="100"/>
          <a:sy n="43" d="100"/>
        </p:scale>
        <p:origin x="11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i="0" u="none" strike="noStrike">
                <a:solidFill>
                  <a:srgbClr val="1B2A4A"/>
                </a:solidFill>
                <a:latin typeface="Arial"/>
              </a:defRPr>
            </a:pPr>
            <a:r>
              <a:rPr lang="en-US" sz="1800" b="1" i="0" u="none" strike="noStrike">
                <a:solidFill>
                  <a:srgbClr val="054766"/>
                </a:solidFill>
                <a:latin typeface="Open Sans" panose="020B0606030504020204" pitchFamily="34" charset="0"/>
                <a:ea typeface="Open Sans" panose="020B0606030504020204" pitchFamily="34" charset="0"/>
                <a:cs typeface="Open Sans" panose="020B0606030504020204" pitchFamily="34" charset="0"/>
              </a:rPr>
              <a:t>Annual Authorization by Fiscal Year (~$B)</a:t>
            </a:r>
          </a:p>
        </c:rich>
      </c:tx>
      <c:overlay val="0"/>
    </c:title>
    <c:autoTitleDeleted val="0"/>
    <c:plotArea>
      <c:layout/>
      <c:barChart>
        <c:barDir val="col"/>
        <c:grouping val="clustered"/>
        <c:varyColors val="0"/>
        <c:ser>
          <c:idx val="0"/>
          <c:order val="0"/>
          <c:tx>
            <c:strRef>
              <c:f>Sheet1!$B$1</c:f>
              <c:strCache>
                <c:ptCount val="1"/>
                <c:pt idx="0">
                  <c:v>Total Auth. ($B)</c:v>
                </c:pt>
              </c:strCache>
            </c:strRef>
          </c:tx>
          <c:spPr>
            <a:solidFill>
              <a:srgbClr val="F59E0B"/>
            </a:solidFill>
            <a:effectLst/>
          </c:spPr>
          <c:invertIfNegative val="0"/>
          <c:dLbls>
            <c:numFmt formatCode="#,##0" sourceLinked="0"/>
            <c:spPr>
              <a:noFill/>
              <a:ln>
                <a:noFill/>
              </a:ln>
              <a:effectLst/>
            </c:spPr>
            <c:txPr>
              <a:bodyPr/>
              <a:lstStyle/>
              <a:p>
                <a:pPr>
                  <a:defRPr sz="1400" b="1" i="0" u="none" strike="noStrike">
                    <a:solidFill>
                      <a:srgbClr val="054766"/>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FY 2027</c:v>
                </c:pt>
                <c:pt idx="1">
                  <c:v>FY 2028</c:v>
                </c:pt>
                <c:pt idx="2">
                  <c:v>FY 2029</c:v>
                </c:pt>
                <c:pt idx="3">
                  <c:v>FY 2030</c:v>
                </c:pt>
                <c:pt idx="4">
                  <c:v>FY 2031</c:v>
                </c:pt>
              </c:strCache>
            </c:strRef>
          </c:cat>
          <c:val>
            <c:numRef>
              <c:f>Sheet1!$B$2:$B$6</c:f>
              <c:numCache>
                <c:formatCode>General</c:formatCode>
                <c:ptCount val="5"/>
                <c:pt idx="0">
                  <c:v>113</c:v>
                </c:pt>
                <c:pt idx="1">
                  <c:v>114</c:v>
                </c:pt>
                <c:pt idx="2">
                  <c:v>116</c:v>
                </c:pt>
                <c:pt idx="3">
                  <c:v>118</c:v>
                </c:pt>
                <c:pt idx="4">
                  <c:v>120</c:v>
                </c:pt>
              </c:numCache>
            </c:numRef>
          </c:val>
          <c:extLst>
            <c:ext xmlns:c16="http://schemas.microsoft.com/office/drawing/2014/chart" uri="{C3380CC4-5D6E-409C-BE32-E72D297353CC}">
              <c16:uniqueId val="{00000000-B57F-472C-87CF-4AFE30484824}"/>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1E293B"/>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4B1CE-4193-48BE-836E-8480AA17E66D}" type="datetimeFigureOut">
              <a:rPr lang="en-US" smtClean="0"/>
              <a:t>6/8/2026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10549-703E-4D73-9143-6C692E04D370}" type="slidenum">
              <a:rPr lang="en-US" smtClean="0"/>
              <a:t>‹#›</a:t>
            </a:fld>
            <a:endParaRPr lang="en-US"/>
          </a:p>
        </p:txBody>
      </p:sp>
    </p:spTree>
    <p:extLst>
      <p:ext uri="{BB962C8B-B14F-4D97-AF65-F5344CB8AC3E}">
        <p14:creationId xmlns:p14="http://schemas.microsoft.com/office/powerpoint/2010/main" val="138417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KEY TAKEAWAYS FOR YOUR BOARD — Cover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 </a:t>
            </a:r>
            <a:r>
              <a:rPr lang="en-US" sz="1200" b="0" i="0" kern="1200" dirty="0">
                <a:solidFill>
                  <a:schemeClr val="tx1"/>
                </a:solidFill>
                <a:effectLst/>
                <a:latin typeface="+mn-lt"/>
                <a:ea typeface="+mn-ea"/>
                <a:cs typeface="+mn-cs"/>
              </a:rPr>
              <a:t>Open by welcoming board members and framing this as a practical board briefing, not a full legislative deep dive.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Clarify up front that this deck summarizes the House Transportation &amp; Infrastructure Committee bill — the BUILD America 250 Act, or BA250. The Senate has not released its companion text yet, so this is a moving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Optional opening line: “The goal today is to explain what is in the House bill, what it could mean for our region, and what we should be watching as Congress continues negotiations.”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NOTE: replace [REGION], [DATE], and [MPO NAME] before presenting</a:t>
            </a:r>
            <a:endParaRPr lang="en-US" i="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723E-15EA-EE7B-029B-2B3E954E1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19A7C-3E19-1906-12E6-C676DFE43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48640-4B80-ED09-CE23-5607D63250F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Metropolitan Planning Program (PL Funds)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Funding growth: National PL funding increases from $520 million in FY2027 to $600 million in FY2031. The program grows 9.66 percent from FY2026 to FY2027 and 22.8 percent from FY2027 to FY2031.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Federal share: BA250 changes the standard PL federal share to 90 percent, reducing the local match to 10 percent. This can free up local dollars.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Expanded eligibilities: The bill adds activities that can better connect planning to delivery, including fiscal administration of local projects, preliminary design, local technical assistance, transportation-related studies, and data procurement.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Direct recipient option: MPOs could choose to pursue direct recipient status rather than receive PL funds through the state DOT pass-through process, if they have the capacity and interest to do so.</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FMIS access: Direct-recipient MPOs would receive access to FMIS, improving visibility into federal funding obligations.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Suggested board message: “This is not only a funding increase. It also gives MPOs more tools to support local project delivery and, where appropriate, more control over how planning funds are administered.”</a:t>
            </a:r>
          </a:p>
          <a:p>
            <a:endParaRPr lang="en-US" dirty="0"/>
          </a:p>
        </p:txBody>
      </p:sp>
      <p:sp>
        <p:nvSpPr>
          <p:cNvPr id="4" name="Slide Number Placeholder 3">
            <a:extLst>
              <a:ext uri="{FF2B5EF4-FFF2-40B4-BE49-F238E27FC236}">
                <a16:creationId xmlns:a16="http://schemas.microsoft.com/office/drawing/2014/main" id="{3AB2F193-332D-1284-C380-B2F171E78F9B}"/>
              </a:ext>
            </a:extLst>
          </p:cNvPr>
          <p:cNvSpPr>
            <a:spLocks noGrp="1"/>
          </p:cNvSpPr>
          <p:nvPr>
            <p:ph type="sldNum" sz="quarter" idx="5"/>
          </p:nvPr>
        </p:nvSpPr>
        <p:spPr/>
        <p:txBody>
          <a:bodyPr/>
          <a:lstStyle/>
          <a:p>
            <a:fld id="{70F5DA13-1614-804E-A6F4-79A76933A23D}" type="slidenum">
              <a:rPr lang="en-US" smtClean="0"/>
              <a:t>10</a:t>
            </a:fld>
            <a:endParaRPr lang="en-US"/>
          </a:p>
        </p:txBody>
      </p:sp>
    </p:spTree>
    <p:extLst>
      <p:ext uri="{BB962C8B-B14F-4D97-AF65-F5344CB8AC3E}">
        <p14:creationId xmlns:p14="http://schemas.microsoft.com/office/powerpoint/2010/main" val="322996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A3C34-73C2-D831-F918-808484C82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338F2-1BAE-B77E-E4F5-F3AAC22A6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56523-4461-1B24-4D3A-B4F6BC6851C4}"/>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Funds for Regional &amp; Local Delivery </a:t>
            </a:r>
          </a:p>
          <a:p>
            <a:r>
              <a:rPr lang="en-US" sz="1200" b="0" i="0" kern="1200" dirty="0">
                <a:solidFill>
                  <a:schemeClr val="tx1"/>
                </a:solidFill>
                <a:effectLst/>
                <a:latin typeface="+mn-lt"/>
                <a:ea typeface="+mn-ea"/>
                <a:cs typeface="+mn-cs"/>
              </a:rPr>
              <a:t>Use this slide to explain the programs that could most directly support local and regional project delivery.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Bridge Formula Program: BA250 maintains a 20 percent off-system bridge set-aside and creates a 25 percent competitive carve-out for locally owned bridges, with a 95 percent federal match for local and tribal owners. MPOs have a consultation role for off-system bridges, and TMA MPOs may apply for the competitive bridge program.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Safe Streets and Roads for All: SS4A continues as a Highway Trust Fund competitive program. Funding starts at $500 million in FY2027 and increases to $1 billion in FY2031. MPOs and local governments remain eligible for planning and implementation activities.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Planning grants are capped at 5 percent of the program total.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Surface Transportation Accelerator Grant: STAG is a new flexible competitive program with broad eligibility. The House bill reserves a significant share for local applicants, it also includes rural and urban categories. </a:t>
            </a:r>
          </a:p>
          <a:p>
            <a:endParaRPr lang="en-US" dirty="0"/>
          </a:p>
        </p:txBody>
      </p:sp>
      <p:sp>
        <p:nvSpPr>
          <p:cNvPr id="4" name="Slide Number Placeholder 3">
            <a:extLst>
              <a:ext uri="{FF2B5EF4-FFF2-40B4-BE49-F238E27FC236}">
                <a16:creationId xmlns:a16="http://schemas.microsoft.com/office/drawing/2014/main" id="{17E10DA6-E5F2-5AFA-9D18-7489E100CFC6}"/>
              </a:ext>
            </a:extLst>
          </p:cNvPr>
          <p:cNvSpPr>
            <a:spLocks noGrp="1"/>
          </p:cNvSpPr>
          <p:nvPr>
            <p:ph type="sldNum" sz="quarter" idx="5"/>
          </p:nvPr>
        </p:nvSpPr>
        <p:spPr/>
        <p:txBody>
          <a:bodyPr/>
          <a:lstStyle/>
          <a:p>
            <a:fld id="{70F5DA13-1614-804E-A6F4-79A76933A23D}" type="slidenum">
              <a:rPr lang="en-US" smtClean="0"/>
              <a:t>11</a:t>
            </a:fld>
            <a:endParaRPr lang="en-US"/>
          </a:p>
        </p:txBody>
      </p:sp>
    </p:spTree>
    <p:extLst>
      <p:ext uri="{BB962C8B-B14F-4D97-AF65-F5344CB8AC3E}">
        <p14:creationId xmlns:p14="http://schemas.microsoft.com/office/powerpoint/2010/main" val="70339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KEY TAKEAWAYS FOR YOUR BOARD — Funding Opportunities for [MPO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Fill in each $[X]M placeholder before presenting OR DELETE THE “Est. For [MPO]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Planning (PL): These are the MPO’s core operating and planning funds. BA250 increases national PL funding, reduces the local match to 10 percent, expands eligible activities, and creates a potential direct recipient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STBG and TAP: These remain the key flexible suballocated programs for regional and local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SS4A: This program continues under BA250 as a highway trust fund competitive program, and MPOs and local governments remain eligible applicants for planning and implementation activities. This matters for regional safety action plans and local project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STAG: This is a new flexible competitive program under the highway trust fund in the House bill, with a significant local/regional eligibility component.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Bridge Formula local set-aside: This is a major local bridge opportunity and a historic amount of funding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What to Watch &amp; Next Steps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Watch List: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Consolidated Funding Pilot: Explain that this would allow up to 10 states to receive highway funds as a consolidated block grant. MPO consultation is included, but uncertainty remains on how funds would be split up within states for suballocated programs.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CRP elimination: BA250 would eliminate the Carbon Reduction Program starting in FY2027. Many CRP-eligible activities would remain eligible under STBG, CMAQ, and other flexible funding sources, but regions that rely on CRP should track how those projects would be reprogrammed if this bill were to pass as 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CMAQ alternative-fuel set-aside: The proposed set-aside could reduce the amount of CMAQ available for other regional air-quality priorities, especially in nonattainment or maintenance areas.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RTPO funding: The LOT Coalition’s BASICS Act (H.R.7437) RTPO proposal was not included in the House bill. AMPO and LOT coalition partners continue to support dedicated rural planning capacity in the Senate process.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AMPO’s Recommended actions: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Educate congressional offices on concrete regional examples — planning capacity, bridge needs, safety projects, and local project delivery. How the proposed bill would uplift/support regional priorities, flag any provisions that could pose challenges for the region, and note areas where priorities can be built upon.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Follow along with our resources (see final slide with links with more information)</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1" kern="1200" dirty="0">
                <a:solidFill>
                  <a:schemeClr val="tx1"/>
                </a:solidFill>
                <a:effectLst/>
                <a:latin typeface="+mn-lt"/>
                <a:ea typeface="+mn-ea"/>
                <a:cs typeface="+mn-cs"/>
              </a:rPr>
              <a:t>Suggested close: “This bill is a strong starting point in several areas, but it is not the final word. We should continue to share what is working, what needs improvement, and how federal decisions affect project delivery in our region.”</a:t>
            </a:r>
            <a:r>
              <a:rPr lang="en-US" dirty="0"/>
              <a:t>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Questions &amp; Discussion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Invite questions and be clear that some answers may depend on future Senate text or implementation details.</a:t>
            </a:r>
          </a:p>
          <a:p>
            <a:r>
              <a:rPr lang="en-US" sz="1200" b="0" i="0" kern="1200" dirty="0">
                <a:solidFill>
                  <a:schemeClr val="tx1"/>
                </a:solidFill>
                <a:effectLst/>
                <a:latin typeface="+mn-lt"/>
                <a:ea typeface="+mn-ea"/>
                <a:cs typeface="+mn-cs"/>
              </a:rPr>
              <a:t>Direct board members and staff to the AMPO resources listed on the slide for deeper analysis, legislative text summaries, digestible summaries, and future updates.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Suggested closing line: “AMPO will continue tracking the House bill, Senate activity, potential extensions, and any changes that affect MPOs and local project sponsors. We will keep the board updated as the process moves.” </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NOTE: If a question is highly region-specific, offer to follow up with AMPO and we can get you back a response</a:t>
            </a:r>
            <a:endParaRPr lang="en-US" i="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9D9F4-B991-EC32-B8A1-4098E6649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6EAF1-2FDD-1D9C-E41C-C1B37DE08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C922D-FEA5-7B74-EA30-6EA13BDE8C6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p:txBody>
      </p:sp>
      <p:sp>
        <p:nvSpPr>
          <p:cNvPr id="4" name="Slide Number Placeholder 3">
            <a:extLst>
              <a:ext uri="{FF2B5EF4-FFF2-40B4-BE49-F238E27FC236}">
                <a16:creationId xmlns:a16="http://schemas.microsoft.com/office/drawing/2014/main" id="{9C7CE94B-1390-E0E3-63BD-570B6D55FE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351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13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81774-A6BB-5F08-2A57-25A87B764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75361-5B5F-90AC-B7D7-11169FCF0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538F7-47C3-86AF-830F-EB35792BD95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39F2DCA2-1D39-787F-BD5D-A0E3F0CE97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22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BB251-AC59-A2A1-C295-B838307A5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72423-4BB7-12D4-7E45-7BCE6725A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75AD8-1B23-9EB8-2673-1A79670D4C1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547DD7A2-5AE6-5C70-0A5D-8B75E6AF8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3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CCBE0-90A2-2A85-067B-EA81D907D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2E2EE-3F8E-65AC-251A-F9E669528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67288-B9AA-28EE-5D32-A7014AB2186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7D46FC42-37C4-F8F2-6E7E-F3BD59913C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35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KEY TAKEAWAYS FOR YOUR BOARD — Agenda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Keep this slide brief. Let the board know the presentation is designed for a 15–20 minute discussion with time for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Emphasize that the deck focuses on regional and local implications — not every provision in a 1,000+ page bill.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Mention that AMPO has more detailed written resources for folks who want to dig deeper after the meeting.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Presenter tip: If your board has a strong interest in transit, bridges, safety, freight, active transportation, rail, etc. note that AMPO can provide additional issue-specific materials.</a:t>
            </a:r>
            <a:endParaRPr lang="en-US" i="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CCBE0-90A2-2A85-067B-EA81D907D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2E2EE-3F8E-65AC-251A-F9E669528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67288-B9AA-28EE-5D32-A7014AB2186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7D46FC42-37C4-F8F2-6E7E-F3BD59913C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35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ABD5-FDA1-3D15-53CC-FB84EF218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5AC25-31C9-B3A4-1FED-1DAD3DDDA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9B6F-84C6-9EDF-8A6C-75415BB5DE94}"/>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BF0DE83A-97F7-74DB-0163-2954C65E6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806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5C47-E475-470B-F02C-3608BE6EE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B443A-5EDC-1E3D-768F-B5055E6DC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DD825-0C9D-7595-97FD-4EC15390E39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30420BF3-6F21-1749-19FA-70ADE79F28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71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F743-C94E-A5CF-CBAA-4A3654625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E40E7-E819-E79F-64D3-7F65D6C5D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943F2-D24B-5BBF-4D0D-CD60E21B063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6914824B-5AD4-2467-CCB1-EBC3B2179E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488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80EB-70A4-1B6A-3654-AB4DD8C40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9FB4-423D-4380-DB3F-B93102D14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915BC-6E1A-383E-A573-66DBC19EF6A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44B39092-F2A6-7CE6-8109-1F845312DF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05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318DA-9BB9-CDB5-C99E-DB52A9B08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F39EC-D9CA-5878-96C1-15F1CDE5F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66A1A-344B-051A-81FD-8412E2C88432}"/>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E0AEAD8F-BECC-F620-BE13-A9D1FCD53B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37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89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21F20-5FDF-6731-819F-AB8E59692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1887E-5D72-57A0-C86C-BEE4ACFB1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EF6E3-B699-D101-F53C-520728F1FE8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CD080DBD-C500-A7A1-4AB3-01C443D91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82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555D0-5CA2-8CCD-07CF-FB879E1CC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C4E5C-A231-D479-C231-FAD05540D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2886B-B43D-15B2-66F8-29D84146E58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5328CEED-B10A-DA80-EB67-3907A7376B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9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TAKEAWAYS FOR YOUR BOARD — Reauthorization 101 </a:t>
            </a:r>
          </a:p>
          <a:p>
            <a:pPr marL="171450" indent="-171450">
              <a:buFont typeface="Arial" panose="020B0604020202020204" pitchFamily="34" charset="0"/>
              <a:buChar char="•"/>
            </a:pPr>
            <a:r>
              <a:rPr lang="en-US" dirty="0"/>
              <a:t>Start with the basic definition: surface transportation reauthorization is the multi-year federal law that authorizes highway, transit, bridge, safety, freight, and planning programs.</a:t>
            </a:r>
          </a:p>
          <a:p>
            <a:pPr marL="171450" indent="-171450">
              <a:buFont typeface="Arial" panose="020B0604020202020204" pitchFamily="34" charset="0"/>
              <a:buChar char="•"/>
            </a:pPr>
            <a:r>
              <a:rPr lang="en-US" dirty="0"/>
              <a:t>The important point for board members is that reauthorization is not abstract federal policy. It determines how much funding flows to regions, which programs local governments can access, what activities are eligible, and how much flexibility MPOs and local partners have.</a:t>
            </a:r>
          </a:p>
          <a:p>
            <a:pPr marL="171450" indent="-171450">
              <a:buFont typeface="Arial" panose="020B0604020202020204" pitchFamily="34" charset="0"/>
              <a:buChar char="•"/>
            </a:pPr>
            <a:r>
              <a:rPr lang="en-US" dirty="0"/>
              <a:t>Use the timeline to show that Congress revisits these bills roughly every five years, but extensions are common when negotiations run past the deadline and when there is a lot of work on their plate. </a:t>
            </a:r>
          </a:p>
          <a:p>
            <a:pPr marL="171450" indent="-171450">
              <a:buFont typeface="Arial" panose="020B0604020202020204" pitchFamily="34" charset="0"/>
              <a:buChar char="•"/>
            </a:pPr>
            <a:r>
              <a:rPr lang="en-US" dirty="0"/>
              <a:t>Connect this directly to your region: “For [MPO Name], this bill will shape our planning funds, STBG and TAP suballocations, eligibility for safety and bridge programs, and the federal rules attached to the projects in our TIP.” </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NOTE: Before presenting, fill in the annual formula funding estimate in the callout box. </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7E7D-32AD-9FA2-FE24-7D5F80DCF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832BC-F6DB-0772-00CE-DABA8917E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2F37D-94E0-9F26-CC87-44204958954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F0CD09DA-BD60-7E71-2D76-B51BA8F9C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51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7BAA6-4AEF-29AC-C382-7953BEBC3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75D52-93C3-461C-F9D5-E65A928B9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5E86E-9956-2BA9-77B3-999AFED2BE2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67750D1D-5641-98E9-B1AA-7886D7CC5E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829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1245-4F5A-8C84-0466-61C041663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AA650-E705-A9FD-6A6A-0AD686CEC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0F2F7-08F6-A1C8-21A2-6C55FB9D390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4EF92BF6-9CB3-CB4F-65B1-84133439B9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65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B9773-541D-2B23-F30F-0B6F7AC2D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A307B-2A1A-0CAF-A018-73C18B0D1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A89B2-2148-C294-A002-079BFE0975D2}"/>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ECFCEB8F-7A42-0B02-4D53-34EC8940B4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35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A2610-7377-E9F2-0A55-810C71380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533FC-1E94-458B-0038-64F784E6D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1B02E-E8E6-7B28-FC9F-CB8B5B1A804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5F45AF31-07FA-6363-3B88-82663BC27A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367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1C98E-CBCF-B5EC-4731-2238A8B68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D461-6A16-4D3C-E6A0-388946F65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E3621-B978-C9C8-9F82-976DD5CAB4B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907660A9-55B8-1711-E5D4-DB961BB29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873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98F5F-8CFC-7EF8-D428-50F2F783C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AB01B-519B-FEBA-A8BF-8612F2E3F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BC7CA-76F1-0330-F9CC-E87AD2BB8E4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APPENDIX SECTION</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use the follow slides for more of a deep dive into the bill – remember to “unhide” the slides before use.</a:t>
            </a:r>
            <a:endParaRPr lang="en-US" dirty="0"/>
          </a:p>
          <a:p>
            <a:endParaRPr lang="en-US" dirty="0"/>
          </a:p>
        </p:txBody>
      </p:sp>
      <p:sp>
        <p:nvSpPr>
          <p:cNvPr id="4" name="Slide Number Placeholder 3">
            <a:extLst>
              <a:ext uri="{FF2B5EF4-FFF2-40B4-BE49-F238E27FC236}">
                <a16:creationId xmlns:a16="http://schemas.microsoft.com/office/drawing/2014/main" id="{F6554519-D033-481E-892F-E4CEE7ECD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86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KEY TAKEAWAYS FOR YOUR BOARD — Section Divider: What Is BA250?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Use this as a short transition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Suggested transition: “With that context, let’s turn to the House bill itself — what BA250 is, how large it is, and how it differs from the IIJA.”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NOTE: Do not spend much time here. The next slide carries the substance.</a:t>
            </a:r>
            <a:endParaRPr lang="en-US" i="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KEY TAKEAWAYS FOR YOUR BOARD — What Is the BUILD America 250 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BA250 is the House Transportation &amp; Infrastructure Committee’s five-year surface transportation reauthorization proposal for FY2027–FY2031.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bill authorizes about $580.9 billion over five years, including roughly $474 billion from the Highway Trust Fund and roughly $107 billion from the General Fund (which is subject to appropriations).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biggest structural change from the IIJA is the shift back toward formula funding. BA250 places about 90 percent of authorized funding in formula programs, which generally means more predictable annual funding compared with competitive grant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For MPOs and local governments, the headline is that local and regional entities are positioned to access roughly 22 percent of total federal transportation (a win!) funding through planning funds, STBG, TAP, SS4A, STAG, bridge programs, CMAQ, and other eligible opportunities.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NOTE: Be careful to frame this as the House bill only. The Senate has not yet released text, and the final enacted bill is likely to change many provisions.</a:t>
            </a:r>
            <a:endParaRPr lang="en-US" i="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6510-BB79-2481-1937-DB6A63328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73FD7-DB6A-A9FA-3726-A214563AE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C03F9-8608-CEF1-9455-343D56D3907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Legislative Timeline</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House process is underway. The House Transportation &amp; Infrastructure Committee released BA250 in May and advanced it from committee after markup by a bipartisan 62–2 vote.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bill still has several steps before becoming law: House floor action, Senate committee work, bicameral negotiations, and revenue/financing decisions.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Senate remains the major unknown. EPW, Commerce, and Banking have not yet released companion surface transportation text, and the Senate bill may differ significantly from the House version.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short-term extension is a realistic near-term outcome if Congress does not finish a final bill before September 30, 2026.</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Extensions generally keep formula programs moving, but they can create uncertainty for discretionary programs, especially those that relied on IIJA advance appropriations (Division J).</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Suggested board message: “This is an important first marker, not the final law. Our job is to understand what is in the House bill, educate on regional priorities, and stay engaged as the Senate and House negotiate.”</a:t>
            </a:r>
          </a:p>
          <a:p>
            <a:endParaRPr lang="en-US" dirty="0"/>
          </a:p>
        </p:txBody>
      </p:sp>
      <p:sp>
        <p:nvSpPr>
          <p:cNvPr id="4" name="Slide Number Placeholder 3">
            <a:extLst>
              <a:ext uri="{FF2B5EF4-FFF2-40B4-BE49-F238E27FC236}">
                <a16:creationId xmlns:a16="http://schemas.microsoft.com/office/drawing/2014/main" id="{61673DF4-2D49-22F3-34D3-28281EB712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5DA13-1614-804E-A6F4-79A76933A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3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Section Divider: Key Provisions</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this slide to signal the board is entering the most locally relevant part of the briefing.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Suggested transition: “The next few slides are the core of the bill — what BA250 could mean for our region’s planning capacity, local project funding, bridge needs, and future funding opportunities.”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788ED-012C-DB3E-5A10-C28C28EB2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B37A4-2FEE-7004-8625-68ECC424B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BB1C2-E161-45ED-DA28-09DD9EC2B90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KEY TAKEAWAYS FOR YOUR BOARD — Five-Year Funding Overview</a:t>
            </a:r>
          </a:p>
          <a:p>
            <a:r>
              <a:rPr lang="en-US" sz="1200" b="0" i="0" kern="1200" dirty="0">
                <a:solidFill>
                  <a:schemeClr val="tx1"/>
                </a:solidFill>
                <a:effectLst/>
                <a:latin typeface="+mn-lt"/>
                <a:ea typeface="+mn-ea"/>
                <a:cs typeface="+mn-cs"/>
              </a:rPr>
              <a:t>Use this slide to show the scale of the bill without getting lost in program-level detail</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Federal-Aid Highway Program remains one of the most important piece of the bill for our purposes and is the main source for core formula programs used by states, MPOs, and local governments.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Bridge funding is a major emphasis, including both formula and competitive components. This is important for regions with local bridge needs that may not rise to the top of statewide priority lists.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Certain Discretionary highway grant programs remain and new programs are created, but the overall bill shifts more heavily toward formula funding than the IIJA.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annual authorization chart shows steady growth from FY2027 through FY2031. The message for the board is predictability: a multi-year bill gives regions more confidence to plan, program, and deliver projects.</a:t>
            </a:r>
          </a:p>
          <a:p>
            <a:pPr marL="171450" indent="-171450">
              <a:buFont typeface="Arial" panose="020B0604020202020204" pitchFamily="34" charset="0"/>
              <a:buChar char="•"/>
            </a:pPr>
            <a:endParaRPr lang="en-US" sz="1200" b="0" i="1" kern="1200" dirty="0">
              <a:solidFill>
                <a:schemeClr val="tx1"/>
              </a:solidFill>
              <a:effectLst/>
              <a:latin typeface="+mn-lt"/>
              <a:ea typeface="+mn-ea"/>
              <a:cs typeface="+mn-cs"/>
            </a:endParaRPr>
          </a:p>
          <a:p>
            <a:pPr marL="0" indent="0">
              <a:buFont typeface="Arial" panose="020B0604020202020204" pitchFamily="34" charset="0"/>
              <a:buNone/>
            </a:pPr>
            <a:r>
              <a:rPr lang="en-US" sz="1200" b="0" i="1" kern="1200" dirty="0">
                <a:solidFill>
                  <a:schemeClr val="tx1"/>
                </a:solidFill>
                <a:effectLst/>
                <a:latin typeface="+mn-lt"/>
                <a:ea typeface="+mn-ea"/>
                <a:cs typeface="+mn-cs"/>
              </a:rPr>
              <a:t>NOTE: If your board asks whether these are guaranteed dollars, distinguish between Highway Trust Fund contract authority and General Fund authorizations that still depend on appropriations.</a:t>
            </a:r>
            <a:endParaRPr lang="en-US" i="1" dirty="0"/>
          </a:p>
        </p:txBody>
      </p:sp>
      <p:sp>
        <p:nvSpPr>
          <p:cNvPr id="4" name="Slide Number Placeholder 3">
            <a:extLst>
              <a:ext uri="{FF2B5EF4-FFF2-40B4-BE49-F238E27FC236}">
                <a16:creationId xmlns:a16="http://schemas.microsoft.com/office/drawing/2014/main" id="{EE74CF8B-764C-1A7B-A875-871D0CD558CA}"/>
              </a:ext>
            </a:extLst>
          </p:cNvPr>
          <p:cNvSpPr>
            <a:spLocks noGrp="1"/>
          </p:cNvSpPr>
          <p:nvPr>
            <p:ph type="sldNum" sz="quarter" idx="5"/>
          </p:nvPr>
        </p:nvSpPr>
        <p:spPr/>
        <p:txBody>
          <a:bodyPr/>
          <a:lstStyle/>
          <a:p>
            <a:fld id="{70F5DA13-1614-804E-A6F4-79A76933A23D}" type="slidenum">
              <a:rPr lang="en-US" smtClean="0"/>
              <a:t>8</a:t>
            </a:fld>
            <a:endParaRPr lang="en-US"/>
          </a:p>
        </p:txBody>
      </p:sp>
    </p:spTree>
    <p:extLst>
      <p:ext uri="{BB962C8B-B14F-4D97-AF65-F5344CB8AC3E}">
        <p14:creationId xmlns:p14="http://schemas.microsoft.com/office/powerpoint/2010/main" val="129943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KEY TAKEAWAYS FOR YOUR BOARD — Big Picture: Highway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Paradigm shift: BA250 moves more funding through formula programs. For regions, formula funding is valuable because it is more predictable, arrives annually, and can be programmed through regional planning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Local and regional share: The roughly 22 percent local/regional access number is a central board takeaway. It reflects access through formula suballocations, competitive programs, local bridge funding, planning funds, and eligible applicant roles.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MPO planning wins: PL funds receive one of the strongest percentage increases among formula programs. BA250 also makes several improvements to the PL program (covered on following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Watch list: The consolidated funding pilot, CRP elimination, and CMAQ alternative-fuel set-aside all deserve close monitoring because they could affect how flexible dollars are distributed and programmed within states (covered on future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Suggested board message: “Overall, the bill contains meaningful many MPO and local wins, but the implementation details matter.”</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7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2E1F3-23C6-2F4D-A871-4A6FD1708FC2}"/>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255278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DF8F-05B1-2C43-8726-6B044179F1F2}"/>
              </a:ext>
            </a:extLst>
          </p:cNvPr>
          <p:cNvSpPr>
            <a:spLocks noGrp="1"/>
          </p:cNvSpPr>
          <p:nvPr>
            <p:ph type="ctrTitle"/>
          </p:nvPr>
        </p:nvSpPr>
        <p:spPr>
          <a:xfrm>
            <a:off x="6635578" y="1122363"/>
            <a:ext cx="5003310" cy="2387600"/>
          </a:xfrm>
        </p:spPr>
        <p:txBody>
          <a:bodyPr anchor="b"/>
          <a:lstStyle>
            <a:lvl1pPr algn="r">
              <a:defRPr sz="6000">
                <a:solidFill>
                  <a:srgbClr val="0082A9"/>
                </a:solidFill>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2FD9EE9-5D1A-9B42-B17F-32AE5CBDA85D}"/>
              </a:ext>
            </a:extLst>
          </p:cNvPr>
          <p:cNvSpPr>
            <a:spLocks noGrp="1"/>
          </p:cNvSpPr>
          <p:nvPr>
            <p:ph type="subTitle" idx="1"/>
          </p:nvPr>
        </p:nvSpPr>
        <p:spPr>
          <a:xfrm>
            <a:off x="6635578" y="3602038"/>
            <a:ext cx="500331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FF58F7-7417-5D48-A79D-71CD6DE43270}"/>
              </a:ext>
            </a:extLst>
          </p:cNvPr>
          <p:cNvSpPr>
            <a:spLocks noGrp="1"/>
          </p:cNvSpPr>
          <p:nvPr>
            <p:ph type="dt" sz="half" idx="10"/>
          </p:nvPr>
        </p:nvSpPr>
        <p:spPr>
          <a:xfrm>
            <a:off x="3507259" y="5738512"/>
            <a:ext cx="2743200" cy="365125"/>
          </a:xfrm>
          <a:prstGeom prst="rect">
            <a:avLst/>
          </a:prstGeom>
        </p:spPr>
        <p:txBody>
          <a:bodyPr/>
          <a:lstStyle>
            <a:lvl1pPr>
              <a:defRPr>
                <a:latin typeface="Century Gothic" panose="020B0502020202020204" pitchFamily="34" charset="0"/>
              </a:defRPr>
            </a:lvl1pPr>
          </a:lstStyle>
          <a:p>
            <a:fld id="{10528E84-AAE2-E245-8ED3-EEF0F262E02B}" type="datetimeFigureOut">
              <a:rPr lang="en-US" smtClean="0"/>
              <a:pPr/>
              <a:t>6/8/2026</a:t>
            </a:fld>
            <a:endParaRPr lang="en-US"/>
          </a:p>
        </p:txBody>
      </p:sp>
    </p:spTree>
    <p:extLst>
      <p:ext uri="{BB962C8B-B14F-4D97-AF65-F5344CB8AC3E}">
        <p14:creationId xmlns:p14="http://schemas.microsoft.com/office/powerpoint/2010/main" val="135058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649-7BEF-504A-83CF-2017D67F7D55}"/>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668179-1FFC-5443-B9E0-F6F89EF23457}"/>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ECEE3A6-6F92-834E-B74F-E17BBD971E41}"/>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53183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A714-C6A7-E945-84F5-3F8E64462464}"/>
              </a:ext>
            </a:extLst>
          </p:cNvPr>
          <p:cNvSpPr>
            <a:spLocks noGrp="1"/>
          </p:cNvSpPr>
          <p:nvPr>
            <p:ph type="title"/>
          </p:nvPr>
        </p:nvSpPr>
        <p:spPr>
          <a:xfrm>
            <a:off x="831850" y="1709738"/>
            <a:ext cx="10515600" cy="2852737"/>
          </a:xfrm>
        </p:spPr>
        <p:txBody>
          <a:bodyPr anchor="b"/>
          <a:lstStyle>
            <a:lvl1pPr>
              <a:defRPr sz="6000">
                <a:solidFill>
                  <a:srgbClr val="0082A9"/>
                </a:solidFill>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1BB2A1-7BE7-2544-B24F-418E2F739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E4C7E82B-0F9D-4848-8CCB-8DB3E86E0886}"/>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77632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4332-11E4-674D-A97C-4487962DFC24}"/>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5E85EDF-FACC-664E-AC53-2ABF48D8AADE}"/>
              </a:ext>
            </a:extLst>
          </p:cNvPr>
          <p:cNvSpPr>
            <a:spLocks noGrp="1"/>
          </p:cNvSpPr>
          <p:nvPr>
            <p:ph sz="half" idx="1"/>
          </p:nvPr>
        </p:nvSpPr>
        <p:spPr>
          <a:xfrm>
            <a:off x="838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724DB1-33C5-0243-AA2B-6CB6EEE3A444}"/>
              </a:ext>
            </a:extLst>
          </p:cNvPr>
          <p:cNvSpPr>
            <a:spLocks noGrp="1"/>
          </p:cNvSpPr>
          <p:nvPr>
            <p:ph sz="half" idx="2"/>
          </p:nvPr>
        </p:nvSpPr>
        <p:spPr>
          <a:xfrm>
            <a:off x="6172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754C7DD-59A0-C246-9CAE-C920779B8EA3}"/>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96104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7BC5-03AC-934D-B17B-E20BE3C9F8E2}"/>
              </a:ext>
            </a:extLst>
          </p:cNvPr>
          <p:cNvSpPr>
            <a:spLocks noGrp="1"/>
          </p:cNvSpPr>
          <p:nvPr>
            <p:ph type="title"/>
          </p:nvPr>
        </p:nvSpPr>
        <p:spPr>
          <a:xfrm>
            <a:off x="839788" y="365125"/>
            <a:ext cx="10515600" cy="1325563"/>
          </a:xfrm>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280AAF7-1ADA-1B49-8E75-9134A3B58667}"/>
              </a:ext>
            </a:extLst>
          </p:cNvPr>
          <p:cNvSpPr>
            <a:spLocks noGrp="1"/>
          </p:cNvSpPr>
          <p:nvPr>
            <p:ph type="body" idx="1"/>
          </p:nvPr>
        </p:nvSpPr>
        <p:spPr>
          <a:xfrm>
            <a:off x="839788" y="1681163"/>
            <a:ext cx="5157787"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F0C2E-1894-9C40-94FB-C862D2391D6E}"/>
              </a:ext>
            </a:extLst>
          </p:cNvPr>
          <p:cNvSpPr>
            <a:spLocks noGrp="1"/>
          </p:cNvSpPr>
          <p:nvPr>
            <p:ph sz="half" idx="2"/>
          </p:nvPr>
        </p:nvSpPr>
        <p:spPr>
          <a:xfrm>
            <a:off x="839788" y="2505075"/>
            <a:ext cx="5157787"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6780D-4C96-2E44-8381-3D6DD0C7DCFA}"/>
              </a:ext>
            </a:extLst>
          </p:cNvPr>
          <p:cNvSpPr>
            <a:spLocks noGrp="1"/>
          </p:cNvSpPr>
          <p:nvPr>
            <p:ph type="body" sz="quarter" idx="3"/>
          </p:nvPr>
        </p:nvSpPr>
        <p:spPr>
          <a:xfrm>
            <a:off x="6172200" y="1681163"/>
            <a:ext cx="5183188"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FE33A-0903-2544-A8D6-97A877D0A472}"/>
              </a:ext>
            </a:extLst>
          </p:cNvPr>
          <p:cNvSpPr>
            <a:spLocks noGrp="1"/>
          </p:cNvSpPr>
          <p:nvPr>
            <p:ph sz="quarter" idx="4"/>
          </p:nvPr>
        </p:nvSpPr>
        <p:spPr>
          <a:xfrm>
            <a:off x="6172200" y="2505075"/>
            <a:ext cx="5183188"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01A4D5B-D3D3-AB45-AF47-3A60CFAFD565}"/>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406957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5819-4DA6-E741-8F25-AF80D41D61C9}"/>
              </a:ext>
            </a:extLst>
          </p:cNvPr>
          <p:cNvSpPr>
            <a:spLocks noGrp="1"/>
          </p:cNvSpPr>
          <p:nvPr>
            <p:ph type="title"/>
          </p:nvPr>
        </p:nvSpPr>
        <p:spPr/>
        <p:txBody>
          <a:bodyPr/>
          <a:lstStyle>
            <a:lvl1pPr>
              <a:defRPr>
                <a:solidFill>
                  <a:srgbClr val="0082A9"/>
                </a:solidFill>
                <a:latin typeface="Century Gothic" panose="020B0502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8C95CD60-E06B-3F40-8EEC-8318844D175D}"/>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104543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2E1F3-23C6-2F4D-A871-4A6FD1708FC2}"/>
              </a:ext>
            </a:extLst>
          </p:cNvPr>
          <p:cNvSpPr/>
          <p:nvPr userDrawn="1"/>
        </p:nvSpPr>
        <p:spPr>
          <a:xfrm>
            <a:off x="10736184" y="6386976"/>
            <a:ext cx="1289135" cy="323165"/>
          </a:xfrm>
          <a:prstGeom prst="rect">
            <a:avLst/>
          </a:prstGeom>
        </p:spPr>
        <p:txBody>
          <a:bodyPr wrap="none">
            <a:spAutoFit/>
          </a:bodyPr>
          <a:lstStyle/>
          <a:p>
            <a:r>
              <a:rPr lang="en-US" sz="1500">
                <a:solidFill>
                  <a:schemeClr val="bg1">
                    <a:lumMod val="65000"/>
                  </a:schemeClr>
                </a:solidFill>
                <a:latin typeface="Century Gothic" panose="020B0502020202020204" pitchFamily="34" charset="0"/>
              </a:rPr>
              <a:t>AMPO.ORG</a:t>
            </a:r>
          </a:p>
        </p:txBody>
      </p:sp>
    </p:spTree>
    <p:extLst>
      <p:ext uri="{BB962C8B-B14F-4D97-AF65-F5344CB8AC3E}">
        <p14:creationId xmlns:p14="http://schemas.microsoft.com/office/powerpoint/2010/main" val="16419620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57853"/>
      </p:ext>
    </p:extLst>
  </p:cSld>
  <p:clrMap bg1="lt1" tx1="dk1" bg2="lt2" tx2="dk2" accent1="accent1" accent2="accent2" accent3="accent3" accent4="accent4" accent5="accent5" accent6="accent6" hlink="hlink" folHlink="folHlink"/>
  <p:sldLayoutIdLst>
    <p:sldLayoutId id="2147483673" r:id="rId1"/>
    <p:sldLayoutId id="2147483682" r:id="rId2"/>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30957-E234-344B-B7EB-0A4D6A09D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579004-5F3E-3243-8AEC-8D2B0D25E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EF1F5805-DC49-8444-8C80-2730D9AD610F}"/>
              </a:ext>
            </a:extLst>
          </p:cNvPr>
          <p:cNvGrpSpPr>
            <a:grpSpLocks/>
          </p:cNvGrpSpPr>
          <p:nvPr userDrawn="1"/>
        </p:nvGrpSpPr>
        <p:grpSpPr bwMode="auto">
          <a:xfrm>
            <a:off x="-24714" y="5296192"/>
            <a:ext cx="608965" cy="1574165"/>
            <a:chOff x="0" y="0"/>
            <a:chExt cx="959" cy="2479"/>
          </a:xfrm>
        </p:grpSpPr>
        <p:sp>
          <p:nvSpPr>
            <p:cNvPr id="9" name="Rectangle 8">
              <a:extLst>
                <a:ext uri="{FF2B5EF4-FFF2-40B4-BE49-F238E27FC236}">
                  <a16:creationId xmlns:a16="http://schemas.microsoft.com/office/drawing/2014/main" id="{9FCBC267-57BF-6C49-8857-A6365B4AEE33}"/>
                </a:ext>
              </a:extLst>
            </p:cNvPr>
            <p:cNvSpPr>
              <a:spLocks/>
            </p:cNvSpPr>
            <p:nvPr userDrawn="1"/>
          </p:nvSpPr>
          <p:spPr bwMode="auto">
            <a:xfrm>
              <a:off x="0" y="269"/>
              <a:ext cx="959" cy="2210"/>
            </a:xfrm>
            <a:prstGeom prst="rect">
              <a:avLst/>
            </a:prstGeom>
            <a:solidFill>
              <a:srgbClr val="00A0C8">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 name="Rectangle 9">
              <a:extLst>
                <a:ext uri="{FF2B5EF4-FFF2-40B4-BE49-F238E27FC236}">
                  <a16:creationId xmlns:a16="http://schemas.microsoft.com/office/drawing/2014/main" id="{5F52AB7A-3B21-B74C-9209-1B666B5F60E1}"/>
                </a:ext>
              </a:extLst>
            </p:cNvPr>
            <p:cNvSpPr>
              <a:spLocks/>
            </p:cNvSpPr>
            <p:nvPr userDrawn="1"/>
          </p:nvSpPr>
          <p:spPr bwMode="auto">
            <a:xfrm>
              <a:off x="0" y="0"/>
              <a:ext cx="804" cy="1535"/>
            </a:xfrm>
            <a:prstGeom prst="rect">
              <a:avLst/>
            </a:prstGeom>
            <a:solidFill>
              <a:srgbClr val="1C293D">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11" name="Picture 10">
              <a:extLst>
                <a:ext uri="{FF2B5EF4-FFF2-40B4-BE49-F238E27FC236}">
                  <a16:creationId xmlns:a16="http://schemas.microsoft.com/office/drawing/2014/main" id="{0E6E1E5B-EA90-FA46-90C2-71A33F88024F}"/>
                </a:ext>
              </a:extLst>
            </p:cNvPr>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499"/>
              <a:ext cx="39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414">
              <a:extLst>
                <a:ext uri="{FF2B5EF4-FFF2-40B4-BE49-F238E27FC236}">
                  <a16:creationId xmlns:a16="http://schemas.microsoft.com/office/drawing/2014/main" id="{80020D11-D8C8-BF42-9400-58E6B8E081B3}"/>
                </a:ext>
              </a:extLst>
            </p:cNvPr>
            <p:cNvSpPr>
              <a:spLocks/>
            </p:cNvSpPr>
            <p:nvPr userDrawn="1"/>
          </p:nvSpPr>
          <p:spPr bwMode="auto">
            <a:xfrm>
              <a:off x="0" y="746"/>
              <a:ext cx="480" cy="1401"/>
            </a:xfrm>
            <a:custGeom>
              <a:avLst/>
              <a:gdLst>
                <a:gd name="T0" fmla="*/ 479 w 480"/>
                <a:gd name="T1" fmla="+- 0 1121 746"/>
                <a:gd name="T2" fmla="*/ 1121 h 1401"/>
                <a:gd name="T3" fmla="*/ 0 w 480"/>
                <a:gd name="T4" fmla="+- 0 1600 746"/>
                <a:gd name="T5" fmla="*/ 1600 h 1401"/>
                <a:gd name="T6" fmla="*/ 0 w 480"/>
                <a:gd name="T7" fmla="+- 0 1645 746"/>
                <a:gd name="T8" fmla="*/ 1645 h 1401"/>
                <a:gd name="T9" fmla="*/ 479 w 480"/>
                <a:gd name="T10" fmla="+- 0 1166 746"/>
                <a:gd name="T11" fmla="*/ 1166 h 1401"/>
                <a:gd name="T12" fmla="*/ 479 w 480"/>
                <a:gd name="T13" fmla="+- 0 1121 746"/>
                <a:gd name="T14" fmla="*/ 1121 h 1401"/>
                <a:gd name="T15" fmla="*/ 479 w 480"/>
                <a:gd name="T16" fmla="+- 0 1871 746"/>
                <a:gd name="T17" fmla="*/ 1871 h 1401"/>
                <a:gd name="T18" fmla="*/ 204 w 480"/>
                <a:gd name="T19" fmla="+- 0 2146 746"/>
                <a:gd name="T20" fmla="*/ 2146 h 1401"/>
                <a:gd name="T21" fmla="*/ 249 w 480"/>
                <a:gd name="T22" fmla="+- 0 2146 746"/>
                <a:gd name="T23" fmla="*/ 2146 h 1401"/>
                <a:gd name="T24" fmla="*/ 479 w 480"/>
                <a:gd name="T25" fmla="+- 0 1916 746"/>
                <a:gd name="T26" fmla="*/ 1916 h 1401"/>
                <a:gd name="T27" fmla="*/ 479 w 480"/>
                <a:gd name="T28" fmla="+- 0 1871 746"/>
                <a:gd name="T29" fmla="*/ 1871 h 1401"/>
                <a:gd name="T30" fmla="*/ 479 w 480"/>
                <a:gd name="T31" fmla="+- 0 1496 746"/>
                <a:gd name="T32" fmla="*/ 1496 h 1401"/>
                <a:gd name="T33" fmla="*/ 0 w 480"/>
                <a:gd name="T34" fmla="+- 0 1975 746"/>
                <a:gd name="T35" fmla="*/ 1975 h 1401"/>
                <a:gd name="T36" fmla="*/ 0 w 480"/>
                <a:gd name="T37" fmla="+- 0 2020 746"/>
                <a:gd name="T38" fmla="*/ 2020 h 1401"/>
                <a:gd name="T39" fmla="*/ 479 w 480"/>
                <a:gd name="T40" fmla="+- 0 1541 746"/>
                <a:gd name="T41" fmla="*/ 1541 h 1401"/>
                <a:gd name="T42" fmla="*/ 479 w 480"/>
                <a:gd name="T43" fmla="+- 0 1496 746"/>
                <a:gd name="T44" fmla="*/ 1496 h 1401"/>
                <a:gd name="T45" fmla="*/ 479 w 480"/>
                <a:gd name="T46" fmla="+- 0 746 746"/>
                <a:gd name="T47" fmla="*/ 746 h 1401"/>
                <a:gd name="T48" fmla="*/ 0 w 480"/>
                <a:gd name="T49" fmla="+- 0 1225 746"/>
                <a:gd name="T50" fmla="*/ 1225 h 1401"/>
                <a:gd name="T51" fmla="*/ 0 w 480"/>
                <a:gd name="T52" fmla="+- 0 1270 746"/>
                <a:gd name="T53" fmla="*/ 1270 h 1401"/>
                <a:gd name="T54" fmla="*/ 479 w 480"/>
                <a:gd name="T55" fmla="+- 0 791 746"/>
                <a:gd name="T56" fmla="*/ 791 h 1401"/>
                <a:gd name="T57" fmla="*/ 479 w 480"/>
                <a:gd name="T58" fmla="+- 0 746 746"/>
                <a:gd name="T59" fmla="*/ 746 h 1401"/>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Lst>
              <a:rect l="0" t="0" r="r" b="b"/>
              <a:pathLst>
                <a:path w="480" h="1401">
                  <a:moveTo>
                    <a:pt x="479" y="375"/>
                  </a:moveTo>
                  <a:lnTo>
                    <a:pt x="0" y="854"/>
                  </a:lnTo>
                  <a:lnTo>
                    <a:pt x="0" y="899"/>
                  </a:lnTo>
                  <a:lnTo>
                    <a:pt x="479" y="420"/>
                  </a:lnTo>
                  <a:lnTo>
                    <a:pt x="479" y="375"/>
                  </a:lnTo>
                  <a:moveTo>
                    <a:pt x="479" y="1125"/>
                  </a:moveTo>
                  <a:lnTo>
                    <a:pt x="204" y="1400"/>
                  </a:lnTo>
                  <a:lnTo>
                    <a:pt x="249" y="1400"/>
                  </a:lnTo>
                  <a:lnTo>
                    <a:pt x="479" y="1170"/>
                  </a:lnTo>
                  <a:lnTo>
                    <a:pt x="479" y="1125"/>
                  </a:lnTo>
                  <a:moveTo>
                    <a:pt x="479" y="750"/>
                  </a:moveTo>
                  <a:lnTo>
                    <a:pt x="0" y="1229"/>
                  </a:lnTo>
                  <a:lnTo>
                    <a:pt x="0" y="1274"/>
                  </a:lnTo>
                  <a:lnTo>
                    <a:pt x="479" y="795"/>
                  </a:lnTo>
                  <a:lnTo>
                    <a:pt x="479" y="750"/>
                  </a:lnTo>
                  <a:moveTo>
                    <a:pt x="479" y="0"/>
                  </a:moveTo>
                  <a:lnTo>
                    <a:pt x="0" y="479"/>
                  </a:lnTo>
                  <a:lnTo>
                    <a:pt x="0" y="524"/>
                  </a:lnTo>
                  <a:lnTo>
                    <a:pt x="479" y="45"/>
                  </a:lnTo>
                  <a:lnTo>
                    <a:pt x="479" y="0"/>
                  </a:lnTo>
                </a:path>
              </a:pathLst>
            </a:custGeom>
            <a:solidFill>
              <a:srgbClr val="FFFFFF">
                <a:alpha val="2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cxnSp>
          <p:nvCxnSpPr>
            <p:cNvPr id="13" name="Line 413">
              <a:extLst>
                <a:ext uri="{FF2B5EF4-FFF2-40B4-BE49-F238E27FC236}">
                  <a16:creationId xmlns:a16="http://schemas.microsoft.com/office/drawing/2014/main" id="{8828F7EC-4E21-2B40-85CD-A62D321A77D9}"/>
                </a:ext>
              </a:extLst>
            </p:cNvPr>
            <p:cNvCxnSpPr>
              <a:cxnSpLocks/>
            </p:cNvCxnSpPr>
            <p:nvPr userDrawn="1"/>
          </p:nvCxnSpPr>
          <p:spPr bwMode="auto">
            <a:xfrm>
              <a:off x="603" y="451"/>
              <a:ext cx="0" cy="1423"/>
            </a:xfrm>
            <a:prstGeom prst="line">
              <a:avLst/>
            </a:prstGeom>
            <a:noFill/>
            <a:ln w="64300">
              <a:solidFill>
                <a:srgbClr val="1C293D"/>
              </a:solidFill>
              <a:prstDash val="dot"/>
              <a:round/>
              <a:headEnd/>
              <a:tailEnd/>
            </a:ln>
            <a:extLst>
              <a:ext uri="{909E8E84-426E-40DD-AFC4-6F175D3DCCD1}">
                <a14:hiddenFill xmlns:a14="http://schemas.microsoft.com/office/drawing/2010/main">
                  <a:noFill/>
                </a14:hiddenFill>
              </a:ext>
            </a:extLst>
          </p:spPr>
        </p:cxnSp>
        <p:sp>
          <p:nvSpPr>
            <p:cNvPr id="14" name="AutoShape 412">
              <a:extLst>
                <a:ext uri="{FF2B5EF4-FFF2-40B4-BE49-F238E27FC236}">
                  <a16:creationId xmlns:a16="http://schemas.microsoft.com/office/drawing/2014/main" id="{17EAABE7-F4CC-DC4A-B05D-29C2223CBF4A}"/>
                </a:ext>
              </a:extLst>
            </p:cNvPr>
            <p:cNvSpPr>
              <a:spLocks/>
            </p:cNvSpPr>
            <p:nvPr userDrawn="1"/>
          </p:nvSpPr>
          <p:spPr bwMode="auto">
            <a:xfrm>
              <a:off x="602" y="84"/>
              <a:ext cx="2" cy="1999"/>
            </a:xfrm>
            <a:custGeom>
              <a:avLst/>
              <a:gdLst>
                <a:gd name="T0" fmla="+- 0 84 84"/>
                <a:gd name="T1" fmla="*/ 84 h 1999"/>
                <a:gd name="T2" fmla="+- 0 185 84"/>
                <a:gd name="T3" fmla="*/ 185 h 1999"/>
                <a:gd name="T4" fmla="+- 0 1982 84"/>
                <a:gd name="T5" fmla="*/ 1982 h 1999"/>
                <a:gd name="T6" fmla="+- 0 2083 84"/>
                <a:gd name="T7" fmla="*/ 2083 h 1999"/>
              </a:gdLst>
              <a:ahLst/>
              <a:cxnLst>
                <a:cxn ang="0">
                  <a:pos x="0" y="T1"/>
                </a:cxn>
                <a:cxn ang="0">
                  <a:pos x="0" y="T3"/>
                </a:cxn>
                <a:cxn ang="0">
                  <a:pos x="0" y="T5"/>
                </a:cxn>
                <a:cxn ang="0">
                  <a:pos x="0" y="T7"/>
                </a:cxn>
              </a:cxnLst>
              <a:rect l="0" t="0" r="r" b="b"/>
              <a:pathLst>
                <a:path h="1999">
                  <a:moveTo>
                    <a:pt x="0" y="0"/>
                  </a:moveTo>
                  <a:lnTo>
                    <a:pt x="0" y="101"/>
                  </a:lnTo>
                  <a:moveTo>
                    <a:pt x="0" y="1898"/>
                  </a:moveTo>
                  <a:lnTo>
                    <a:pt x="0" y="1999"/>
                  </a:lnTo>
                </a:path>
              </a:pathLst>
            </a:custGeom>
            <a:noFill/>
            <a:ln w="64300">
              <a:solidFill>
                <a:srgbClr val="1C293D"/>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9518215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transportation.house.gov/uploadedfiles/ampo_build_america_250_act_letter.pdf" TargetMode="External"/><Relationship Id="rId3" Type="http://schemas.openxmlformats.org/officeDocument/2006/relationships/image" Target="../media/image24.png"/><Relationship Id="rId7" Type="http://schemas.openxmlformats.org/officeDocument/2006/relationships/hyperlink" Target="https://ampo.org/wp-content/uploads/2026/06/BA250_Handout-1.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ampo.org/wp-content/uploads/2026/06/BA250_AMPO_SUMMARY_SLIDEDECK.pdf" TargetMode="External"/><Relationship Id="rId11" Type="http://schemas.openxmlformats.org/officeDocument/2006/relationships/hyperlink" Target="mailto:keconomou@ampo.org" TargetMode="External"/><Relationship Id="rId5" Type="http://schemas.openxmlformats.org/officeDocument/2006/relationships/hyperlink" Target="https://ampo.org/wp-content/uploads/2026/06/AMPO-Amendment-Tracker-BUILD-America-250-Act-Sheet2.pdf" TargetMode="External"/><Relationship Id="rId10" Type="http://schemas.openxmlformats.org/officeDocument/2006/relationships/hyperlink" Target="https://ampo.org/policy/policy-documents/" TargetMode="External"/><Relationship Id="rId4" Type="http://schemas.openxmlformats.org/officeDocument/2006/relationships/hyperlink" Target="https://ampo.org/wp-content/uploads/2026/06/BUILD-America-250-Legislative-Guide.pdf" TargetMode="External"/><Relationship Id="rId9" Type="http://schemas.openxmlformats.org/officeDocument/2006/relationships/hyperlink" Target="https://www.surveymonkey.com/r/R3YJW7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8.sv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7.svg"/><Relationship Id="rId10" Type="http://schemas.openxmlformats.org/officeDocument/2006/relationships/image" Target="../media/image31.png"/><Relationship Id="rId4" Type="http://schemas.openxmlformats.org/officeDocument/2006/relationships/image" Target="../media/image21.sv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34.sv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8.png"/><Relationship Id="rId7" Type="http://schemas.openxmlformats.org/officeDocument/2006/relationships/image" Target="../media/image44.sv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 Id="rId9" Type="http://schemas.openxmlformats.org/officeDocument/2006/relationships/image" Target="../media/image46.sv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commerce.senate.gov/press/dem/release/senate-democrats-warn-massive-cuts-to-transportation-infrastructure-ahea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D45"/>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548640" y="304800"/>
            <a:ext cx="2194560" cy="914400"/>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8778240" y="182880"/>
            <a:ext cx="158496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10546080" y="182880"/>
            <a:ext cx="1645920" cy="1828800"/>
          </a:xfrm>
          <a:prstGeom prst="rect">
            <a:avLst/>
          </a:prstGeom>
          <a:solidFill>
            <a:srgbClr val="003D5C"/>
          </a:solidFill>
          <a:ln w="12700">
            <a:solidFill>
              <a:srgbClr val="003D5C"/>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10546080" y="2194560"/>
            <a:ext cx="792480" cy="670560"/>
          </a:xfrm>
          <a:prstGeom prst="rect">
            <a:avLst/>
          </a:prstGeom>
          <a:solidFill>
            <a:srgbClr val="0082A9"/>
          </a:solidFill>
          <a:ln w="12700">
            <a:solidFill>
              <a:srgbClr val="0082A9"/>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548640" y="1767840"/>
            <a:ext cx="7924800" cy="792480"/>
          </a:xfrm>
          <a:prstGeom prst="rect">
            <a:avLst/>
          </a:prstGeom>
          <a:noFill/>
          <a:ln/>
        </p:spPr>
        <p:txBody>
          <a:bodyPr wrap="square" lIns="0" tIns="0" rIns="0" bIns="0" rtlCol="0" anchor="ctr"/>
          <a:lstStyle/>
          <a:p>
            <a:pPr defTabSz="1219170"/>
            <a:r>
              <a:rPr lang="en-US" sz="4267" b="1" dirty="0">
                <a:solidFill>
                  <a:srgbClr val="F59E0B"/>
                </a:solidFill>
                <a:latin typeface="Century Gothic" pitchFamily="34" charset="0"/>
                <a:ea typeface="Century Gothic" pitchFamily="34" charset="-122"/>
                <a:cs typeface="Century Gothic" pitchFamily="34" charset="-120"/>
              </a:rPr>
              <a:t>BUILD America 250 Act</a:t>
            </a:r>
            <a:endParaRPr lang="en-US" sz="4267" dirty="0">
              <a:solidFill>
                <a:prstClr val="black"/>
              </a:solidFill>
              <a:latin typeface="Calibri" panose="020F0502020204030204"/>
            </a:endParaRPr>
          </a:p>
        </p:txBody>
      </p:sp>
      <p:sp>
        <p:nvSpPr>
          <p:cNvPr id="10" name="Text 8"/>
          <p:cNvSpPr/>
          <p:nvPr/>
        </p:nvSpPr>
        <p:spPr>
          <a:xfrm>
            <a:off x="548640" y="2438400"/>
            <a:ext cx="7924800" cy="1341120"/>
          </a:xfrm>
          <a:prstGeom prst="rect">
            <a:avLst/>
          </a:prstGeom>
          <a:noFill/>
          <a:ln/>
        </p:spPr>
        <p:txBody>
          <a:bodyPr wrap="square" lIns="0" tIns="0" rIns="0" bIns="0" rtlCol="0" anchor="t"/>
          <a:lstStyle/>
          <a:p>
            <a:pPr defTabSz="1219170"/>
            <a:r>
              <a:rPr lang="en-US" sz="6933" b="1" dirty="0">
                <a:solidFill>
                  <a:srgbClr val="FFFFFF"/>
                </a:solidFill>
                <a:latin typeface="Century Gothic" pitchFamily="34" charset="0"/>
                <a:ea typeface="Century Gothic" pitchFamily="34" charset="-122"/>
                <a:cs typeface="Century Gothic" pitchFamily="34" charset="-120"/>
              </a:rPr>
              <a:t>[REGION] Briefing</a:t>
            </a:r>
            <a:endParaRPr lang="en-US" sz="6933" dirty="0">
              <a:solidFill>
                <a:prstClr val="black"/>
              </a:solidFill>
              <a:latin typeface="Calibri" panose="020F0502020204030204"/>
            </a:endParaRPr>
          </a:p>
        </p:txBody>
      </p:sp>
      <p:sp>
        <p:nvSpPr>
          <p:cNvPr id="11" name="Text 9"/>
          <p:cNvSpPr/>
          <p:nvPr/>
        </p:nvSpPr>
        <p:spPr>
          <a:xfrm>
            <a:off x="548640" y="3901440"/>
            <a:ext cx="8290560" cy="548640"/>
          </a:xfrm>
          <a:prstGeom prst="rect">
            <a:avLst/>
          </a:prstGeom>
          <a:noFill/>
          <a:ln/>
        </p:spPr>
        <p:txBody>
          <a:bodyPr wrap="square" lIns="0" tIns="0" rIns="0" bIns="0" rtlCol="0" anchor="ctr"/>
          <a:lstStyle/>
          <a:p>
            <a:pPr defTabSz="1219170"/>
            <a:r>
              <a:rPr lang="en-US" sz="2133" dirty="0">
                <a:solidFill>
                  <a:srgbClr val="7ECBDC"/>
                </a:solidFill>
                <a:latin typeface="Open Sans" pitchFamily="34" charset="0"/>
                <a:ea typeface="Open Sans" pitchFamily="34" charset="-122"/>
                <a:cs typeface="Open Sans" pitchFamily="34" charset="-120"/>
              </a:rPr>
              <a:t>What Regions and Locals Need to Know</a:t>
            </a:r>
            <a:endParaRPr lang="en-US" sz="2133" dirty="0">
              <a:solidFill>
                <a:prstClr val="black"/>
              </a:solidFill>
              <a:latin typeface="Calibri" panose="020F0502020204030204"/>
            </a:endParaRPr>
          </a:p>
        </p:txBody>
      </p:sp>
      <p:sp>
        <p:nvSpPr>
          <p:cNvPr id="12" name="Shape 10"/>
          <p:cNvSpPr/>
          <p:nvPr/>
        </p:nvSpPr>
        <p:spPr>
          <a:xfrm>
            <a:off x="548640" y="4693920"/>
            <a:ext cx="5486400" cy="67056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548640" y="4693920"/>
            <a:ext cx="5486400" cy="670560"/>
          </a:xfrm>
          <a:prstGeom prst="rect">
            <a:avLst/>
          </a:prstGeom>
          <a:noFill/>
          <a:ln/>
        </p:spPr>
        <p:txBody>
          <a:bodyPr wrap="square" lIns="0" tIns="0" rIns="0" bIns="0" rtlCol="0" anchor="ctr"/>
          <a:lstStyle/>
          <a:p>
            <a:pPr algn="ctr" defTabSz="1219170"/>
            <a:r>
              <a:rPr lang="en-US" sz="1600" dirty="0">
                <a:solidFill>
                  <a:srgbClr val="FFFFFF"/>
                </a:solidFill>
                <a:latin typeface="Open Sans" pitchFamily="34" charset="0"/>
                <a:ea typeface="Open Sans" pitchFamily="34" charset="-122"/>
                <a:cs typeface="Open Sans" pitchFamily="34" charset="-120"/>
              </a:rPr>
              <a:t>[DATE] | [MPO NAME] Board of Directors</a:t>
            </a:r>
            <a:endParaRPr lang="en-US" sz="1600" dirty="0">
              <a:solidFill>
                <a:prstClr val="black"/>
              </a:solidFill>
              <a:latin typeface="Calibri" panose="020F0502020204030204"/>
            </a:endParaRPr>
          </a:p>
        </p:txBody>
      </p:sp>
      <p:sp>
        <p:nvSpPr>
          <p:cNvPr id="14" name="Shape 12"/>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pic>
        <p:nvPicPr>
          <p:cNvPr id="17" name="Picture 16">
            <a:extLst>
              <a:ext uri="{FF2B5EF4-FFF2-40B4-BE49-F238E27FC236}">
                <a16:creationId xmlns:a16="http://schemas.microsoft.com/office/drawing/2014/main" id="{B4DFC22E-D4BB-9756-9B1F-DEA4F7AEFEDF}"/>
              </a:ext>
            </a:extLst>
          </p:cNvPr>
          <p:cNvPicPr>
            <a:picLocks noChangeAspect="1"/>
          </p:cNvPicPr>
          <p:nvPr/>
        </p:nvPicPr>
        <p:blipFill>
          <a:blip r:embed="rId3" cstate="print">
            <a:extLst>
              <a:ext uri="{28A0092B-C50C-407E-A947-70E740481C1C}">
                <a14:useLocalDpi xmlns:a14="http://schemas.microsoft.com/office/drawing/2010/main" val="0"/>
              </a:ext>
            </a:extLst>
          </a:blip>
          <a:srcRect t="37374" b="33613"/>
          <a:stretch>
            <a:fillRect/>
          </a:stretch>
        </p:blipFill>
        <p:spPr>
          <a:xfrm>
            <a:off x="745998" y="365760"/>
            <a:ext cx="1799843" cy="522187"/>
          </a:xfrm>
          <a:prstGeom prst="rect">
            <a:avLst/>
          </a:prstGeom>
        </p:spPr>
      </p:pic>
      <p:sp>
        <p:nvSpPr>
          <p:cNvPr id="19" name="Text 3">
            <a:extLst>
              <a:ext uri="{FF2B5EF4-FFF2-40B4-BE49-F238E27FC236}">
                <a16:creationId xmlns:a16="http://schemas.microsoft.com/office/drawing/2014/main" id="{6E31F33C-431D-51EC-BBB8-89BF594FBD82}"/>
              </a:ext>
            </a:extLst>
          </p:cNvPr>
          <p:cNvSpPr/>
          <p:nvPr/>
        </p:nvSpPr>
        <p:spPr>
          <a:xfrm>
            <a:off x="548640" y="883133"/>
            <a:ext cx="2194560" cy="342164"/>
          </a:xfrm>
          <a:prstGeom prst="rect">
            <a:avLst/>
          </a:prstGeom>
          <a:noFill/>
          <a:ln/>
        </p:spPr>
        <p:txBody>
          <a:bodyPr wrap="square" lIns="0" tIns="0" rIns="0" bIns="0" rtlCol="0" anchor="t"/>
          <a:lstStyle/>
          <a:p>
            <a:pPr marL="0" indent="0" algn="ctr">
              <a:buNone/>
            </a:pPr>
            <a:r>
              <a:rPr lang="en-US" sz="900" b="1" dirty="0">
                <a:solidFill>
                  <a:srgbClr val="008AAE"/>
                </a:solidFill>
                <a:latin typeface="Open Sans" panose="020B0606030504020204" pitchFamily="34" charset="0"/>
                <a:ea typeface="Open Sans" panose="020B0606030504020204" pitchFamily="34" charset="0"/>
                <a:cs typeface="Open Sans" panose="020B0606030504020204" pitchFamily="34" charset="0"/>
              </a:rPr>
              <a:t>ASSOCIATION OF METROPOLITAN</a:t>
            </a:r>
          </a:p>
          <a:p>
            <a:pPr marL="0" indent="0" algn="ctr">
              <a:buNone/>
            </a:pPr>
            <a:r>
              <a:rPr lang="en-US" sz="900" b="1" dirty="0">
                <a:solidFill>
                  <a:srgbClr val="008AAE"/>
                </a:solidFill>
                <a:latin typeface="Open Sans" panose="020B0606030504020204" pitchFamily="34" charset="0"/>
                <a:ea typeface="Open Sans" panose="020B0606030504020204" pitchFamily="34" charset="0"/>
                <a:cs typeface="Open Sans" panose="020B0606030504020204" pitchFamily="34" charset="0"/>
              </a:rPr>
              <a:t>PLANNING ORGANIZATIONS</a:t>
            </a:r>
          </a:p>
        </p:txBody>
      </p:sp>
      <p:sp>
        <p:nvSpPr>
          <p:cNvPr id="21" name="Shape 1">
            <a:extLst>
              <a:ext uri="{FF2B5EF4-FFF2-40B4-BE49-F238E27FC236}">
                <a16:creationId xmlns:a16="http://schemas.microsoft.com/office/drawing/2014/main" id="{85ECFB42-967F-995B-54FB-F3E090BC556C}"/>
              </a:ext>
            </a:extLst>
          </p:cNvPr>
          <p:cNvSpPr/>
          <p:nvPr/>
        </p:nvSpPr>
        <p:spPr>
          <a:xfrm>
            <a:off x="2940558" y="304800"/>
            <a:ext cx="2194560" cy="914400"/>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23" name="Text 3">
            <a:extLst>
              <a:ext uri="{FF2B5EF4-FFF2-40B4-BE49-F238E27FC236}">
                <a16:creationId xmlns:a16="http://schemas.microsoft.com/office/drawing/2014/main" id="{C16D7161-707D-D2B8-3E16-40F83D231192}"/>
              </a:ext>
            </a:extLst>
          </p:cNvPr>
          <p:cNvSpPr/>
          <p:nvPr/>
        </p:nvSpPr>
        <p:spPr>
          <a:xfrm>
            <a:off x="2940558" y="613504"/>
            <a:ext cx="2194560" cy="342164"/>
          </a:xfrm>
          <a:prstGeom prst="rect">
            <a:avLst/>
          </a:prstGeom>
          <a:noFill/>
          <a:ln/>
        </p:spPr>
        <p:txBody>
          <a:bodyPr wrap="square" lIns="0" tIns="0" rIns="0" bIns="0" rtlCol="0" anchor="t"/>
          <a:lstStyle/>
          <a:p>
            <a:pPr marL="0" indent="0" algn="ctr">
              <a:buNone/>
            </a:pPr>
            <a:r>
              <a:rPr lang="en-US" sz="1600" b="1" dirty="0">
                <a:solidFill>
                  <a:srgbClr val="F59E0B"/>
                </a:solidFill>
                <a:latin typeface="Open Sans" panose="020B0606030504020204" pitchFamily="34" charset="0"/>
                <a:ea typeface="Open Sans" panose="020B0606030504020204" pitchFamily="34" charset="0"/>
                <a:cs typeface="Open Sans" panose="020B0606030504020204" pitchFamily="34" charset="0"/>
              </a:rPr>
              <a:t>[YOUR MPO LOGO]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5815-5C36-646D-449E-63EA02598BB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93CF854-219C-5EE7-6CC0-8BD6ECEE127C}"/>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65A4136-6CF0-85DB-9437-C1E837A9A911}"/>
              </a:ext>
            </a:extLst>
          </p:cNvPr>
          <p:cNvSpPr>
            <a:spLocks noGrp="1" noRot="1" noMove="1" noResize="1" noEditPoints="1" noAdjustHandles="1" noChangeArrowheads="1" noChangeShapeType="1"/>
          </p:cNvSpPr>
          <p:nvPr/>
        </p:nvSpPr>
        <p:spPr>
          <a:xfrm>
            <a:off x="-2540000" y="7620000"/>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9456D4-C7EC-266F-7C01-1C941FDBB113}"/>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77B9E83D-85AE-03E9-1807-575DB5F36943}"/>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algn="ctr"/>
            <a:r>
              <a:rPr lang="en-US" sz="3600">
                <a:solidFill>
                  <a:schemeClr val="bg1"/>
                </a:solidFill>
                <a:latin typeface="Montserrat Medium" panose="00000600000000000000" pitchFamily="2" charset="0"/>
              </a:rPr>
              <a:t>Metropolitan Planning Program (PL Funds)</a:t>
            </a:r>
          </a:p>
        </p:txBody>
      </p:sp>
      <p:graphicFrame>
        <p:nvGraphicFramePr>
          <p:cNvPr id="4" name="Table 3">
            <a:extLst>
              <a:ext uri="{FF2B5EF4-FFF2-40B4-BE49-F238E27FC236}">
                <a16:creationId xmlns:a16="http://schemas.microsoft.com/office/drawing/2014/main" id="{51C22890-B43A-FA90-D128-4F75A7CDCDE2}"/>
              </a:ext>
            </a:extLst>
          </p:cNvPr>
          <p:cNvGraphicFramePr>
            <a:graphicFrameLocks noGrp="1"/>
          </p:cNvGraphicFramePr>
          <p:nvPr/>
        </p:nvGraphicFramePr>
        <p:xfrm>
          <a:off x="482432" y="2441431"/>
          <a:ext cx="2692400" cy="2830959"/>
        </p:xfrm>
        <a:graphic>
          <a:graphicData uri="http://schemas.openxmlformats.org/drawingml/2006/table">
            <a:tbl>
              <a:tblPr firstRow="1" bandRow="1">
                <a:tableStyleId>{5C22544A-7EE6-4342-B048-85BDC9FD1C3A}</a:tableStyleId>
              </a:tblPr>
              <a:tblGrid>
                <a:gridCol w="1388132">
                  <a:extLst>
                    <a:ext uri="{9D8B030D-6E8A-4147-A177-3AD203B41FA5}">
                      <a16:colId xmlns:a16="http://schemas.microsoft.com/office/drawing/2014/main" val="1788774160"/>
                    </a:ext>
                  </a:extLst>
                </a:gridCol>
                <a:gridCol w="1304268">
                  <a:extLst>
                    <a:ext uri="{9D8B030D-6E8A-4147-A177-3AD203B41FA5}">
                      <a16:colId xmlns:a16="http://schemas.microsoft.com/office/drawing/2014/main" val="1512429573"/>
                    </a:ext>
                  </a:extLst>
                </a:gridCol>
              </a:tblGrid>
              <a:tr h="410951">
                <a:tc gridSpan="2">
                  <a:txBody>
                    <a:bodyPr/>
                    <a:lstStyle/>
                    <a:p>
                      <a:pPr algn="ctr"/>
                      <a:r>
                        <a:rPr lang="en-US" sz="2800" b="1"/>
                        <a:t>PL FUNDS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D71"/>
                    </a:solidFill>
                  </a:tcPr>
                </a:tc>
                <a:tc hMerge="1">
                  <a:txBody>
                    <a:bodyPr/>
                    <a:lstStyle/>
                    <a:p>
                      <a:endParaRPr/>
                    </a:p>
                  </a:txBody>
                  <a:tcPr>
                    <a:solidFill>
                      <a:srgbClr val="004D71"/>
                    </a:solidFill>
                  </a:tcPr>
                </a:tc>
                <a:extLst>
                  <a:ext uri="{0D108BD9-81ED-4DB2-BD59-A6C34878D82A}">
                    <a16:rowId xmlns:a16="http://schemas.microsoft.com/office/drawing/2014/main" val="2265171473"/>
                  </a:ext>
                </a:extLst>
              </a:tr>
              <a:tr h="468403">
                <a:tc>
                  <a:txBody>
                    <a:bodyPr/>
                    <a:lstStyle/>
                    <a:p>
                      <a:pPr marL="91440" algn="l" rtl="0" fontAlgn="ctr">
                        <a:spcBef>
                          <a:spcPts val="0"/>
                        </a:spcBef>
                        <a:buNone/>
                      </a:pPr>
                      <a:r>
                        <a:rPr lang="en-US" sz="2400" b="0" i="0" u="none" strike="noStrike">
                          <a:solidFill>
                            <a:srgbClr val="000000"/>
                          </a:solidFill>
                          <a:effectLst/>
                          <a:latin typeface="Calibri" panose="020F0502020204030204" pitchFamily="34" charset="0"/>
                        </a:rPr>
                        <a:t>FY 2027</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rtl="0" fontAlgn="ctr">
                        <a:buNone/>
                      </a:pPr>
                      <a:r>
                        <a:rPr lang="en-US" sz="2500" b="1" i="0" u="none" strike="noStrike">
                          <a:solidFill>
                            <a:srgbClr val="000000"/>
                          </a:solidFill>
                          <a:effectLst/>
                          <a:latin typeface="Calibri" panose="020F0502020204030204" pitchFamily="34" charset="0"/>
                        </a:rPr>
                        <a:t>$520 M </a:t>
                      </a:r>
                      <a:endParaRPr lang="en-US" sz="2500" b="0" i="0" u="none" strike="noStrike">
                        <a:solidFill>
                          <a:srgbClr val="000000"/>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67348"/>
                  </a:ext>
                </a:extLst>
              </a:tr>
              <a:tr h="461099">
                <a:tc>
                  <a:txBody>
                    <a:bodyPr/>
                    <a:lstStyle/>
                    <a:p>
                      <a:pPr marL="91440" algn="l" rtl="0" fontAlgn="ctr">
                        <a:spcBef>
                          <a:spcPts val="0"/>
                        </a:spcBef>
                        <a:buNone/>
                      </a:pPr>
                      <a:r>
                        <a:rPr lang="en-US" sz="2400" b="0" i="0" u="none" strike="noStrike">
                          <a:solidFill>
                            <a:srgbClr val="000000"/>
                          </a:solidFill>
                          <a:effectLst/>
                          <a:latin typeface="Calibri" panose="020F0502020204030204" pitchFamily="34" charset="0"/>
                        </a:rPr>
                        <a:t>FY 2028</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indent="0" algn="l" rtl="0" fontAlgn="ctr">
                        <a:spcBef>
                          <a:spcPts val="0"/>
                        </a:spcBef>
                        <a:buFont typeface="Arial" panose="020B0604020202020204" pitchFamily="34" charset="0"/>
                        <a:buNone/>
                      </a:pPr>
                      <a:r>
                        <a:rPr lang="en-US" sz="2500" b="1" i="0" u="none" strike="noStrike">
                          <a:solidFill>
                            <a:srgbClr val="000000"/>
                          </a:solidFill>
                          <a:effectLst/>
                          <a:latin typeface="Calibri" panose="020F0502020204030204" pitchFamily="34" charset="0"/>
                        </a:rPr>
                        <a:t>$540 M </a:t>
                      </a:r>
                      <a:endParaRPr lang="en-US" sz="2500" b="0" i="0" u="none" strike="noStrike">
                        <a:solidFill>
                          <a:srgbClr val="000000"/>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7551219"/>
                  </a:ext>
                </a:extLst>
              </a:tr>
              <a:tr h="461099">
                <a:tc>
                  <a:txBody>
                    <a:bodyPr/>
                    <a:lstStyle/>
                    <a:p>
                      <a:pPr marL="91440" algn="l" rtl="0" fontAlgn="ctr">
                        <a:spcBef>
                          <a:spcPts val="0"/>
                        </a:spcBef>
                        <a:buNone/>
                      </a:pPr>
                      <a:r>
                        <a:rPr lang="en-US" sz="2400" b="0" i="0" u="none" strike="noStrike">
                          <a:solidFill>
                            <a:srgbClr val="000000"/>
                          </a:solidFill>
                          <a:effectLst/>
                          <a:latin typeface="Calibri" panose="020F0502020204030204" pitchFamily="34" charset="0"/>
                        </a:rPr>
                        <a:t>FY 2029</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indent="0" algn="l" rtl="0" fontAlgn="ctr">
                        <a:spcBef>
                          <a:spcPts val="0"/>
                        </a:spcBef>
                        <a:buFont typeface="Arial" panose="020B0604020202020204" pitchFamily="34" charset="0"/>
                        <a:buNone/>
                      </a:pPr>
                      <a:r>
                        <a:rPr lang="en-US" sz="2500" b="1" i="0" u="none" strike="noStrike">
                          <a:solidFill>
                            <a:srgbClr val="000000"/>
                          </a:solidFill>
                          <a:effectLst/>
                          <a:latin typeface="Calibri" panose="020F0502020204030204" pitchFamily="34" charset="0"/>
                        </a:rPr>
                        <a:t>$560 M </a:t>
                      </a:r>
                      <a:endParaRPr lang="en-US" sz="2500" b="0" i="0" u="none" strike="noStrike">
                        <a:solidFill>
                          <a:srgbClr val="000000"/>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0140479"/>
                  </a:ext>
                </a:extLst>
              </a:tr>
              <a:tr h="461099">
                <a:tc>
                  <a:txBody>
                    <a:bodyPr/>
                    <a:lstStyle/>
                    <a:p>
                      <a:pPr marL="91440" algn="l" rtl="0" fontAlgn="ctr">
                        <a:spcBef>
                          <a:spcPts val="0"/>
                        </a:spcBef>
                        <a:buNone/>
                      </a:pPr>
                      <a:r>
                        <a:rPr lang="en-US" sz="2400" b="0" i="0" u="none" strike="noStrike">
                          <a:solidFill>
                            <a:srgbClr val="000000"/>
                          </a:solidFill>
                          <a:effectLst/>
                          <a:latin typeface="Calibri" panose="020F0502020204030204" pitchFamily="34" charset="0"/>
                        </a:rPr>
                        <a:t>FY 2030</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lvl="1" indent="0" algn="l" rtl="0" fontAlgn="ctr">
                        <a:spcBef>
                          <a:spcPts val="0"/>
                        </a:spcBef>
                        <a:buFont typeface="Arial" panose="020B0604020202020204" pitchFamily="34" charset="0"/>
                        <a:buNone/>
                      </a:pPr>
                      <a:r>
                        <a:rPr lang="en-US" sz="2500" b="1" i="0" u="none" strike="noStrike">
                          <a:solidFill>
                            <a:srgbClr val="000000"/>
                          </a:solidFill>
                          <a:effectLst/>
                          <a:latin typeface="Calibri" panose="020F0502020204030204" pitchFamily="34" charset="0"/>
                        </a:rPr>
                        <a:t>$580 M </a:t>
                      </a:r>
                      <a:endParaRPr lang="en-US" sz="2500" b="0" i="0" u="none" strike="noStrike">
                        <a:solidFill>
                          <a:srgbClr val="000000"/>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131454"/>
                  </a:ext>
                </a:extLst>
              </a:tr>
              <a:tr h="461099">
                <a:tc>
                  <a:txBody>
                    <a:bodyPr/>
                    <a:lstStyle/>
                    <a:p>
                      <a:pPr marL="91440" algn="l" rtl="0" fontAlgn="ctr">
                        <a:spcBef>
                          <a:spcPts val="0"/>
                        </a:spcBef>
                        <a:buNone/>
                      </a:pPr>
                      <a:r>
                        <a:rPr lang="en-US" sz="2400" b="0" i="0" u="none" strike="noStrike">
                          <a:solidFill>
                            <a:srgbClr val="000000"/>
                          </a:solidFill>
                          <a:effectLst/>
                          <a:latin typeface="Calibri" panose="020F0502020204030204" pitchFamily="34" charset="0"/>
                        </a:rPr>
                        <a:t>FY 2031</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2500" b="1" i="0" u="none" strike="noStrike">
                          <a:solidFill>
                            <a:srgbClr val="000000"/>
                          </a:solidFill>
                          <a:effectLst/>
                          <a:latin typeface="Calibri" panose="020F0502020204030204" pitchFamily="34" charset="0"/>
                        </a:rPr>
                        <a:t>$600 M</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723651"/>
                  </a:ext>
                </a:extLst>
              </a:tr>
            </a:tbl>
          </a:graphicData>
        </a:graphic>
      </p:graphicFrame>
      <p:grpSp>
        <p:nvGrpSpPr>
          <p:cNvPr id="20" name="Group 19">
            <a:extLst>
              <a:ext uri="{FF2B5EF4-FFF2-40B4-BE49-F238E27FC236}">
                <a16:creationId xmlns:a16="http://schemas.microsoft.com/office/drawing/2014/main" id="{098C600E-D002-5322-7E03-68D984F3BA49}"/>
              </a:ext>
            </a:extLst>
          </p:cNvPr>
          <p:cNvGrpSpPr/>
          <p:nvPr/>
        </p:nvGrpSpPr>
        <p:grpSpPr>
          <a:xfrm>
            <a:off x="3611405" y="1577831"/>
            <a:ext cx="4216400" cy="3700792"/>
            <a:chOff x="279400" y="1625600"/>
            <a:chExt cx="4216400" cy="3230880"/>
          </a:xfrm>
        </p:grpSpPr>
        <p:sp>
          <p:nvSpPr>
            <p:cNvPr id="17" name="LeftCard">
              <a:extLst>
                <a:ext uri="{FF2B5EF4-FFF2-40B4-BE49-F238E27FC236}">
                  <a16:creationId xmlns:a16="http://schemas.microsoft.com/office/drawing/2014/main" id="{E666DEF8-BCAD-46B6-839C-FEDA6101E33D}"/>
                </a:ext>
              </a:extLst>
            </p:cNvPr>
            <p:cNvSpPr/>
            <p:nvPr/>
          </p:nvSpPr>
          <p:spPr>
            <a:xfrm>
              <a:off x="279400" y="1625600"/>
              <a:ext cx="4216400" cy="3230880"/>
            </a:xfrm>
            <a:prstGeom prst="roundRect">
              <a:avLst/>
            </a:prstGeom>
            <a:solidFill>
              <a:srgbClr val="F2F6F9"/>
            </a:solidFill>
            <a:ln w="15875"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TextBox 15">
              <a:extLst>
                <a:ext uri="{FF2B5EF4-FFF2-40B4-BE49-F238E27FC236}">
                  <a16:creationId xmlns:a16="http://schemas.microsoft.com/office/drawing/2014/main" id="{7ED16225-801A-3665-75DD-AF3FA44F5DCE}"/>
                </a:ext>
              </a:extLst>
            </p:cNvPr>
            <p:cNvSpPr txBox="1"/>
            <p:nvPr/>
          </p:nvSpPr>
          <p:spPr>
            <a:xfrm>
              <a:off x="502962" y="1771284"/>
              <a:ext cx="3873500" cy="30765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b="1">
                  <a:solidFill>
                    <a:srgbClr val="004D71"/>
                  </a:solidFill>
                  <a:latin typeface="Open Sans" panose="020B0606030504020204" pitchFamily="34" charset="0"/>
                  <a:ea typeface="Open Sans" panose="020B0606030504020204" pitchFamily="34" charset="0"/>
                  <a:cs typeface="Open Sans" panose="020B0606030504020204" pitchFamily="34" charset="0"/>
                </a:rPr>
                <a:t>Federal Share: </a:t>
              </a:r>
              <a:r>
                <a:rPr lang="en-US" sz="2000">
                  <a:solidFill>
                    <a:srgbClr val="1A1A1A"/>
                  </a:solidFill>
                  <a:latin typeface="Open Sans" panose="020B0606030504020204" pitchFamily="34" charset="0"/>
                  <a:ea typeface="Open Sans" panose="020B0606030504020204" pitchFamily="34" charset="0"/>
                  <a:cs typeface="Open Sans" panose="020B0606030504020204" pitchFamily="34" charset="0"/>
                </a:rPr>
                <a:t>90/10</a:t>
              </a:r>
            </a:p>
            <a:p>
              <a:pPr marL="285750" indent="-285750">
                <a:spcBef>
                  <a:spcPts val="600"/>
                </a:spcBef>
                <a:buFont typeface="Arial" panose="020B0604020202020204" pitchFamily="34" charset="0"/>
                <a:buChar char="•"/>
              </a:pPr>
              <a:r>
                <a:rPr lang="en-US" sz="2000" b="1">
                  <a:solidFill>
                    <a:srgbClr val="004D71"/>
                  </a:solidFill>
                  <a:latin typeface="Open Sans" panose="020B0606030504020204" pitchFamily="34" charset="0"/>
                  <a:ea typeface="Open Sans" panose="020B0606030504020204" pitchFamily="34" charset="0"/>
                  <a:cs typeface="Open Sans" panose="020B0606030504020204" pitchFamily="34" charset="0"/>
                </a:rPr>
                <a:t>Expanded Eligibilities</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Fiscal administration of local projects</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Preliminary design</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Local technical assistance</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Studies linked to transportation</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Data procurement</a:t>
              </a:r>
            </a:p>
            <a:p>
              <a:pPr marL="285750" indent="-285750">
                <a:spcBef>
                  <a:spcPts val="600"/>
                </a:spcBef>
                <a:buFont typeface="Arial" panose="020B0604020202020204" pitchFamily="34" charset="0"/>
                <a:buChar char="•"/>
              </a:pPr>
              <a:r>
                <a:rPr lang="en-US" sz="2000" b="1">
                  <a:solidFill>
                    <a:srgbClr val="004D71"/>
                  </a:solidFill>
                  <a:latin typeface="Open Sans" panose="020B0606030504020204" pitchFamily="34" charset="0"/>
                  <a:ea typeface="Open Sans" panose="020B0606030504020204" pitchFamily="34" charset="0"/>
                  <a:cs typeface="Open Sans" panose="020B0606030504020204" pitchFamily="34" charset="0"/>
                </a:rPr>
                <a:t>Direct Recipient Option</a:t>
              </a:r>
            </a:p>
            <a:p>
              <a:pPr marL="600075" lvl="1" indent="-285750">
                <a:buFont typeface="Arial" panose="020B0604020202020204" pitchFamily="34" charset="0"/>
                <a:buChar char="•"/>
              </a:pPr>
              <a:r>
                <a:rPr lang="en-US" sz="1700">
                  <a:solidFill>
                    <a:srgbClr val="1A1A1A"/>
                  </a:solidFill>
                  <a:latin typeface="Open Sans" panose="020B0606030504020204" pitchFamily="34" charset="0"/>
                  <a:ea typeface="Open Sans" panose="020B0606030504020204" pitchFamily="34" charset="0"/>
                  <a:cs typeface="Open Sans" panose="020B0606030504020204" pitchFamily="34" charset="0"/>
                </a:rPr>
                <a:t>FMIS access for direct recipients</a:t>
              </a:r>
            </a:p>
          </p:txBody>
        </p:sp>
      </p:grpSp>
      <p:sp>
        <p:nvSpPr>
          <p:cNvPr id="18" name="IncreaseBadge">
            <a:extLst>
              <a:ext uri="{FF2B5EF4-FFF2-40B4-BE49-F238E27FC236}">
                <a16:creationId xmlns:a16="http://schemas.microsoft.com/office/drawing/2014/main" id="{AB468FE0-54F4-4ACC-8ECC-3FC06AB0D81D}"/>
              </a:ext>
            </a:extLst>
          </p:cNvPr>
          <p:cNvSpPr/>
          <p:nvPr/>
        </p:nvSpPr>
        <p:spPr>
          <a:xfrm>
            <a:off x="482432" y="1577831"/>
            <a:ext cx="2692400" cy="711200"/>
          </a:xfrm>
          <a:prstGeom prst="round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22.8% Increase</a:t>
            </a:r>
          </a:p>
          <a:p>
            <a:pPr algn="ct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over 5 years</a:t>
            </a:r>
          </a:p>
        </p:txBody>
      </p:sp>
      <p:pic>
        <p:nvPicPr>
          <p:cNvPr id="25" name="Picture 24">
            <a:extLst>
              <a:ext uri="{FF2B5EF4-FFF2-40B4-BE49-F238E27FC236}">
                <a16:creationId xmlns:a16="http://schemas.microsoft.com/office/drawing/2014/main" id="{74FAB49B-A062-94DE-3C32-F2E8D06D60E1}"/>
              </a:ext>
            </a:extLst>
          </p:cNvPr>
          <p:cNvPicPr>
            <a:picLocks noChangeAspect="1"/>
          </p:cNvPicPr>
          <p:nvPr/>
        </p:nvPicPr>
        <p:blipFill>
          <a:blip r:embed="rId4"/>
          <a:stretch>
            <a:fillRect/>
          </a:stretch>
        </p:blipFill>
        <p:spPr>
          <a:xfrm>
            <a:off x="8051367" y="1554625"/>
            <a:ext cx="3957966" cy="3723998"/>
          </a:xfrm>
          <a:prstGeom prst="rect">
            <a:avLst/>
          </a:prstGeom>
        </p:spPr>
      </p:pic>
      <p:sp>
        <p:nvSpPr>
          <p:cNvPr id="2" name="GrowthBanner">
            <a:extLst>
              <a:ext uri="{FF2B5EF4-FFF2-40B4-BE49-F238E27FC236}">
                <a16:creationId xmlns:a16="http://schemas.microsoft.com/office/drawing/2014/main" id="{1F70789A-950B-4CF8-8403-CB86D89A53A1}"/>
              </a:ext>
            </a:extLst>
          </p:cNvPr>
          <p:cNvSpPr/>
          <p:nvPr/>
        </p:nvSpPr>
        <p:spPr>
          <a:xfrm>
            <a:off x="671143" y="6214690"/>
            <a:ext cx="10033000" cy="558800"/>
          </a:xfrm>
          <a:prstGeom prst="round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PL is the largest % increase of any core formula program in BA250</a:t>
            </a:r>
          </a:p>
        </p:txBody>
      </p:sp>
      <p:pic>
        <p:nvPicPr>
          <p:cNvPr id="26" name="Graphic 26" descr="Upward statistics trend icon"/>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9409" y="6244605"/>
            <a:ext cx="489373" cy="489373"/>
          </a:xfrm>
          <a:prstGeom prst="rect">
            <a:avLst/>
          </a:prstGeom>
        </p:spPr>
      </p:pic>
      <p:sp>
        <p:nvSpPr>
          <p:cNvPr id="7" name="TextBox 6">
            <a:extLst>
              <a:ext uri="{FF2B5EF4-FFF2-40B4-BE49-F238E27FC236}">
                <a16:creationId xmlns:a16="http://schemas.microsoft.com/office/drawing/2014/main" id="{37625EA0-A842-6A7C-2588-C9C64F04E4A5}"/>
              </a:ext>
            </a:extLst>
          </p:cNvPr>
          <p:cNvSpPr txBox="1"/>
          <p:nvPr/>
        </p:nvSpPr>
        <p:spPr>
          <a:xfrm>
            <a:off x="482432" y="5512513"/>
            <a:ext cx="5645521" cy="400110"/>
          </a:xfrm>
          <a:prstGeom prst="rect">
            <a:avLst/>
          </a:prstGeom>
          <a:noFill/>
        </p:spPr>
        <p:txBody>
          <a:bodyPr wrap="square">
            <a:spAutoFit/>
          </a:bodyPr>
          <a:lstStyle/>
          <a:p>
            <a:pPr>
              <a:spcAft>
                <a:spcPts val="600"/>
              </a:spcAft>
              <a:buClr>
                <a:srgbClr val="004D71"/>
              </a:buClr>
              <a:buSzPct val="112000"/>
              <a:buFont typeface="Wingdings" panose="05000000000000000000" pitchFamily="2" charset="2"/>
              <a:buChar char="ü"/>
            </a:pPr>
            <a:r>
              <a:rPr lang="en-US" sz="2000">
                <a:latin typeface="Open Sans" panose="020B0606030504020204" pitchFamily="34" charset="0"/>
                <a:ea typeface="Open Sans" panose="020B0606030504020204" pitchFamily="34" charset="0"/>
                <a:cs typeface="Open Sans" panose="020B0606030504020204" pitchFamily="34" charset="0"/>
              </a:rPr>
              <a:t>Grows </a:t>
            </a:r>
            <a:r>
              <a:rPr lang="en-US" sz="2000" b="1">
                <a:latin typeface="Open Sans" panose="020B0606030504020204" pitchFamily="34" charset="0"/>
                <a:ea typeface="Open Sans" panose="020B0606030504020204" pitchFamily="34" charset="0"/>
                <a:cs typeface="Open Sans" panose="020B0606030504020204" pitchFamily="34" charset="0"/>
              </a:rPr>
              <a:t>9.66% FY26 to FY27</a:t>
            </a:r>
            <a:r>
              <a:rPr lang="en-US" sz="2000">
                <a:latin typeface="Open Sans" panose="020B0606030504020204" pitchFamily="34" charset="0"/>
                <a:ea typeface="Open Sans" panose="020B0606030504020204" pitchFamily="34" charset="0"/>
                <a:cs typeface="Open Sans" panose="020B0606030504020204" pitchFamily="34" charset="0"/>
              </a:rPr>
              <a:t> (+$45.8 million)</a:t>
            </a:r>
          </a:p>
        </p:txBody>
      </p:sp>
    </p:spTree>
    <p:extLst>
      <p:ext uri="{BB962C8B-B14F-4D97-AF65-F5344CB8AC3E}">
        <p14:creationId xmlns:p14="http://schemas.microsoft.com/office/powerpoint/2010/main" val="108836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F9F7F-CE05-FF3A-79A8-DCA94A20D85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7015A6B-11DB-4DD2-EA04-872651A575C5}"/>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11D58A-56A6-E8FD-68C9-46161FB008B4}"/>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885F9433-F478-8D6D-FE1D-24F1856CD189}"/>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algn="ctr"/>
            <a:r>
              <a:rPr lang="en-US" sz="3600" dirty="0">
                <a:solidFill>
                  <a:schemeClr val="bg1"/>
                </a:solidFill>
                <a:latin typeface="Montserrat Medium" panose="00000600000000000000" pitchFamily="2" charset="0"/>
              </a:rPr>
              <a:t>Funds for Regional &amp; Local Delivery</a:t>
            </a:r>
          </a:p>
        </p:txBody>
      </p:sp>
      <p:grpSp>
        <p:nvGrpSpPr>
          <p:cNvPr id="8" name="Group 7">
            <a:extLst>
              <a:ext uri="{FF2B5EF4-FFF2-40B4-BE49-F238E27FC236}">
                <a16:creationId xmlns:a16="http://schemas.microsoft.com/office/drawing/2014/main" id="{68DB2B1C-09BB-42D2-0AFD-3AE48B3E0620}"/>
              </a:ext>
            </a:extLst>
          </p:cNvPr>
          <p:cNvGrpSpPr/>
          <p:nvPr/>
        </p:nvGrpSpPr>
        <p:grpSpPr>
          <a:xfrm>
            <a:off x="397565" y="1674706"/>
            <a:ext cx="11455400" cy="4353560"/>
            <a:chOff x="482600" y="1397000"/>
            <a:chExt cx="11455400" cy="4353560"/>
          </a:xfrm>
        </p:grpSpPr>
        <p:sp>
          <p:nvSpPr>
            <p:cNvPr id="2" name="Rectangle 1">
              <a:extLst>
                <a:ext uri="{FF2B5EF4-FFF2-40B4-BE49-F238E27FC236}">
                  <a16:creationId xmlns:a16="http://schemas.microsoft.com/office/drawing/2014/main" id="{0B379B6D-A2CB-9FC0-B564-06F99E98D8D1}"/>
                </a:ext>
              </a:extLst>
            </p:cNvPr>
            <p:cNvSpPr/>
            <p:nvPr/>
          </p:nvSpPr>
          <p:spPr>
            <a:xfrm>
              <a:off x="482600" y="1397000"/>
              <a:ext cx="3657600" cy="4353560"/>
            </a:xfrm>
            <a:prstGeom prst="rect">
              <a:avLst/>
            </a:prstGeom>
            <a:solidFill>
              <a:schemeClr val="bg1">
                <a:lumMod val="95000"/>
              </a:schemeClr>
            </a:solidFill>
            <a:ln w="1905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17384E5-61E0-DB89-F9A0-2863B0A8C1B2}"/>
                </a:ext>
              </a:extLst>
            </p:cNvPr>
            <p:cNvSpPr txBox="1"/>
            <p:nvPr/>
          </p:nvSpPr>
          <p:spPr>
            <a:xfrm>
              <a:off x="660401" y="2500901"/>
              <a:ext cx="3251200" cy="779701"/>
            </a:xfrm>
            <a:prstGeom prst="rect">
              <a:avLst/>
            </a:prstGeom>
            <a:noFill/>
          </p:spPr>
          <p:txBody>
            <a:bodyPr wrap="square" rtlCol="0">
              <a:spAutoFit/>
            </a:bodyPr>
            <a:lstStyle/>
            <a:p>
              <a:pPr algn="ctr">
                <a:spcAft>
                  <a:spcPts val="200"/>
                </a:spcAft>
              </a:pPr>
              <a:r>
                <a:rPr lang="en-US" sz="1700" b="1">
                  <a:solidFill>
                    <a:srgbClr val="1A1A1A"/>
                  </a:solidFill>
                  <a:latin typeface="Open Sans" panose="020B0606030504020204" pitchFamily="34" charset="0"/>
                  <a:ea typeface="Open Sans" panose="020B0606030504020204" pitchFamily="34" charset="0"/>
                  <a:cs typeface="Open Sans" panose="020B0606030504020204" pitchFamily="34" charset="0"/>
                </a:rPr>
                <a:t>Bridge Formula Program</a:t>
              </a:r>
            </a:p>
            <a:p>
              <a:pPr algn="ctr"/>
              <a:r>
                <a:rPr lang="en-US" sz="2600" b="1">
                  <a:solidFill>
                    <a:srgbClr val="004D71"/>
                  </a:solidFill>
                  <a:latin typeface="Open Sans" panose="020B0606030504020204" pitchFamily="34" charset="0"/>
                  <a:ea typeface="Open Sans" panose="020B0606030504020204" pitchFamily="34" charset="0"/>
                  <a:cs typeface="Open Sans" panose="020B0606030504020204" pitchFamily="34" charset="0"/>
                </a:rPr>
                <a:t>~$9B / yr</a:t>
              </a:r>
            </a:p>
          </p:txBody>
        </p:sp>
        <p:sp>
          <p:nvSpPr>
            <p:cNvPr id="26" name="TextBox 25">
              <a:extLst>
                <a:ext uri="{FF2B5EF4-FFF2-40B4-BE49-F238E27FC236}">
                  <a16:creationId xmlns:a16="http://schemas.microsoft.com/office/drawing/2014/main" id="{C9B032D4-F125-7672-0A41-37C5791EBEC1}"/>
                </a:ext>
              </a:extLst>
            </p:cNvPr>
            <p:cNvSpPr txBox="1"/>
            <p:nvPr/>
          </p:nvSpPr>
          <p:spPr>
            <a:xfrm>
              <a:off x="660401" y="3265213"/>
              <a:ext cx="3251200" cy="2262158"/>
            </a:xfrm>
            <a:prstGeom prst="rect">
              <a:avLst/>
            </a:prstGeom>
            <a:noFill/>
          </p:spPr>
          <p:txBody>
            <a:bodyPr wrap="square" rtlCol="0">
              <a:spAutoFit/>
            </a:bodyPr>
            <a:lstStyle/>
            <a:p>
              <a:pPr algn="ctr">
                <a:spcAft>
                  <a:spcPts val="1200"/>
                </a:spcAft>
              </a:pP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20%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off-system set-aside plus a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25%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competitive carve-out for locally-owned bridges —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95%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federal match for local/tribal owners.</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MPO consultation role on off-system bridges</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TMA MPOs are eligible applicants for competitive bridge program </a:t>
              </a:r>
            </a:p>
            <a:p>
              <a:pPr algn="ctr">
                <a:spcAft>
                  <a:spcPts val="400"/>
                </a:spcAft>
              </a:pPr>
              <a:endPar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631B6B32-6CBD-BF5D-AD61-B7E647A86EA1}"/>
                </a:ext>
              </a:extLst>
            </p:cNvPr>
            <p:cNvSpPr/>
            <p:nvPr/>
          </p:nvSpPr>
          <p:spPr>
            <a:xfrm>
              <a:off x="4381500" y="1397000"/>
              <a:ext cx="3657600" cy="4353560"/>
            </a:xfrm>
            <a:prstGeom prst="rect">
              <a:avLst/>
            </a:prstGeom>
            <a:solidFill>
              <a:schemeClr val="bg1">
                <a:lumMod val="95000"/>
              </a:schemeClr>
            </a:solidFill>
            <a:ln w="1905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F3B7C1D-C526-EB63-B7A6-5FD06E435491}"/>
                </a:ext>
              </a:extLst>
            </p:cNvPr>
            <p:cNvSpPr txBox="1"/>
            <p:nvPr/>
          </p:nvSpPr>
          <p:spPr>
            <a:xfrm>
              <a:off x="4495799" y="2500901"/>
              <a:ext cx="3429001" cy="779701"/>
            </a:xfrm>
            <a:prstGeom prst="rect">
              <a:avLst/>
            </a:prstGeom>
            <a:noFill/>
          </p:spPr>
          <p:txBody>
            <a:bodyPr wrap="square" rtlCol="0">
              <a:spAutoFit/>
            </a:bodyPr>
            <a:lstStyle/>
            <a:p>
              <a:pPr algn="ctr">
                <a:spcAft>
                  <a:spcPts val="200"/>
                </a:spcAft>
              </a:pPr>
              <a:r>
                <a:rPr lang="en-US" sz="1700" b="1">
                  <a:solidFill>
                    <a:srgbClr val="1A1A1A"/>
                  </a:solidFill>
                  <a:latin typeface="Open Sans" panose="020B0606030504020204" pitchFamily="34" charset="0"/>
                  <a:ea typeface="Open Sans" panose="020B0606030504020204" pitchFamily="34" charset="0"/>
                  <a:cs typeface="Open Sans" panose="020B0606030504020204" pitchFamily="34" charset="0"/>
                </a:rPr>
                <a:t>Safe Streets and Roads for All</a:t>
              </a:r>
            </a:p>
            <a:p>
              <a:pPr algn="ctr"/>
              <a:r>
                <a:rPr lang="en-US" sz="2600" b="1">
                  <a:solidFill>
                    <a:srgbClr val="004D71"/>
                  </a:solidFill>
                  <a:latin typeface="Open Sans" panose="020B0606030504020204" pitchFamily="34" charset="0"/>
                  <a:ea typeface="Open Sans" panose="020B0606030504020204" pitchFamily="34" charset="0"/>
                  <a:cs typeface="Open Sans" panose="020B0606030504020204" pitchFamily="34" charset="0"/>
                </a:rPr>
                <a:t>~$500M FY27</a:t>
              </a:r>
            </a:p>
          </p:txBody>
        </p:sp>
        <p:sp>
          <p:nvSpPr>
            <p:cNvPr id="32" name="TextBox 31">
              <a:extLst>
                <a:ext uri="{FF2B5EF4-FFF2-40B4-BE49-F238E27FC236}">
                  <a16:creationId xmlns:a16="http://schemas.microsoft.com/office/drawing/2014/main" id="{296EFBCE-8008-9B13-18CD-35430D1CBD63}"/>
                </a:ext>
              </a:extLst>
            </p:cNvPr>
            <p:cNvSpPr txBox="1"/>
            <p:nvPr/>
          </p:nvSpPr>
          <p:spPr>
            <a:xfrm>
              <a:off x="4559301" y="3265213"/>
              <a:ext cx="3251200" cy="2339102"/>
            </a:xfrm>
            <a:prstGeom prst="rect">
              <a:avLst/>
            </a:prstGeom>
            <a:noFill/>
          </p:spPr>
          <p:txBody>
            <a:bodyPr wrap="square" rtlCol="0">
              <a:spAutoFit/>
            </a:bodyPr>
            <a:lstStyle/>
            <a:p>
              <a:pPr algn="ctr">
                <a:spcAft>
                  <a:spcPts val="1200"/>
                </a:spcAft>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$3.75B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over five years for local safety projects.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90%</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 federal match; planning grants capped at</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 5%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of total funds. MPOs eligible.</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FY 28 —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$625 M </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FY 29 —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$750 M </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FY 30 —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$875 M </a:t>
              </a:r>
            </a:p>
            <a:p>
              <a:pPr marL="200000" indent="-200000">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FY 31 —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$1.0 B </a:t>
              </a:r>
            </a:p>
            <a:p>
              <a:pPr algn="ctr">
                <a:spcAft>
                  <a:spcPts val="400"/>
                </a:spcAft>
              </a:pPr>
              <a:endPar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7DFB6FDA-F5D8-511A-4095-4A841FC6CABF}"/>
                </a:ext>
              </a:extLst>
            </p:cNvPr>
            <p:cNvSpPr/>
            <p:nvPr/>
          </p:nvSpPr>
          <p:spPr>
            <a:xfrm>
              <a:off x="8280400" y="1397000"/>
              <a:ext cx="3657600" cy="4353560"/>
            </a:xfrm>
            <a:prstGeom prst="rect">
              <a:avLst/>
            </a:prstGeom>
            <a:solidFill>
              <a:schemeClr val="bg1">
                <a:lumMod val="95000"/>
              </a:schemeClr>
            </a:solidFill>
            <a:ln w="1905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8888A5B-CB49-B7D9-2ECB-18E701FB8731}"/>
                </a:ext>
              </a:extLst>
            </p:cNvPr>
            <p:cNvSpPr txBox="1"/>
            <p:nvPr/>
          </p:nvSpPr>
          <p:spPr>
            <a:xfrm>
              <a:off x="8458201" y="2500901"/>
              <a:ext cx="3251200" cy="1041311"/>
            </a:xfrm>
            <a:prstGeom prst="rect">
              <a:avLst/>
            </a:prstGeom>
            <a:noFill/>
          </p:spPr>
          <p:txBody>
            <a:bodyPr wrap="square" rtlCol="0">
              <a:spAutoFit/>
            </a:bodyPr>
            <a:lstStyle/>
            <a:p>
              <a:pPr algn="ctr">
                <a:spcAft>
                  <a:spcPts val="200"/>
                </a:spcAft>
              </a:pPr>
              <a:r>
                <a:rPr lang="en-US" sz="1700" b="1">
                  <a:solidFill>
                    <a:srgbClr val="1A1A1A"/>
                  </a:solidFill>
                  <a:latin typeface="Open Sans" panose="020B0606030504020204" pitchFamily="34" charset="0"/>
                  <a:ea typeface="Open Sans" panose="020B0606030504020204" pitchFamily="34" charset="0"/>
                  <a:cs typeface="Open Sans" panose="020B0606030504020204" pitchFamily="34" charset="0"/>
                </a:rPr>
                <a:t>Surface Transportation Accelerator Grant (STAG)</a:t>
              </a:r>
            </a:p>
            <a:p>
              <a:pPr algn="ctr"/>
              <a:r>
                <a:rPr lang="en-US" sz="2600" b="1">
                  <a:solidFill>
                    <a:srgbClr val="004D71"/>
                  </a:solidFill>
                  <a:latin typeface="Open Sans" panose="020B0606030504020204" pitchFamily="34" charset="0"/>
                  <a:ea typeface="Open Sans" panose="020B0606030504020204" pitchFamily="34" charset="0"/>
                  <a:cs typeface="Open Sans" panose="020B0606030504020204" pitchFamily="34" charset="0"/>
                </a:rPr>
                <a:t>~$2.4B / yr</a:t>
              </a:r>
            </a:p>
          </p:txBody>
        </p:sp>
        <p:sp>
          <p:nvSpPr>
            <p:cNvPr id="38" name="TextBox 37">
              <a:extLst>
                <a:ext uri="{FF2B5EF4-FFF2-40B4-BE49-F238E27FC236}">
                  <a16:creationId xmlns:a16="http://schemas.microsoft.com/office/drawing/2014/main" id="{1826DB64-CFB3-0918-93C9-A3B716960737}"/>
                </a:ext>
              </a:extLst>
            </p:cNvPr>
            <p:cNvSpPr txBox="1"/>
            <p:nvPr/>
          </p:nvSpPr>
          <p:spPr>
            <a:xfrm>
              <a:off x="8458201" y="3491971"/>
              <a:ext cx="3251200" cy="1831271"/>
            </a:xfrm>
            <a:prstGeom prst="rect">
              <a:avLst/>
            </a:prstGeom>
            <a:noFill/>
          </p:spPr>
          <p:txBody>
            <a:bodyPr wrap="square" rtlCol="0">
              <a:spAutoFit/>
            </a:bodyPr>
            <a:lstStyle/>
            <a:p>
              <a:pPr algn="ctr">
                <a:spcAft>
                  <a:spcPts val="1200"/>
                </a:spcAft>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Large, new, flexible program with wide eligibility (similar to BUILD/RAISE):</a:t>
              </a:r>
            </a:p>
            <a:p>
              <a:pPr marL="200000" indent="-200000" algn="l">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Local &amp; regional grants: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50%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of funding</a:t>
              </a:r>
            </a:p>
            <a:p>
              <a:pPr marL="200000" indent="-200000" algn="l">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Rural grants: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25%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($600 M)</a:t>
              </a:r>
            </a:p>
            <a:p>
              <a:pPr marL="200000" indent="-200000" algn="l">
                <a:spcAft>
                  <a:spcPts val="300"/>
                </a:spcAft>
                <a:buClr>
                  <a:srgbClr val="004D71"/>
                </a:buClr>
                <a:buFont typeface="Arial" panose="020B0604020202020204" pitchFamily="34" charset="0"/>
                <a:buChar char="•"/>
              </a:pP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Urban grants: </a:t>
              </a:r>
              <a:r>
                <a:rPr lang="en-US" sz="1400" b="1">
                  <a:solidFill>
                    <a:srgbClr val="1A1A1A"/>
                  </a:solidFill>
                  <a:latin typeface="Open Sans" panose="020B0606030504020204" pitchFamily="34" charset="0"/>
                  <a:ea typeface="Open Sans" panose="020B0606030504020204" pitchFamily="34" charset="0"/>
                  <a:cs typeface="Open Sans" panose="020B0606030504020204" pitchFamily="34" charset="0"/>
                </a:rPr>
                <a:t>25% </a:t>
              </a:r>
              <a:r>
                <a:rPr lang="en-US" sz="1400">
                  <a:solidFill>
                    <a:srgbClr val="1A1A1A"/>
                  </a:solidFill>
                  <a:latin typeface="Open Sans" panose="020B0606030504020204" pitchFamily="34" charset="0"/>
                  <a:ea typeface="Open Sans" panose="020B0606030504020204" pitchFamily="34" charset="0"/>
                  <a:cs typeface="Open Sans" panose="020B0606030504020204" pitchFamily="34" charset="0"/>
                </a:rPr>
                <a:t>($600 M)</a:t>
              </a:r>
            </a:p>
          </p:txBody>
        </p:sp>
        <p:sp>
          <p:nvSpPr>
            <p:cNvPr id="4" name="GrantStrip">
              <a:extLst>
                <a:ext uri="{FF2B5EF4-FFF2-40B4-BE49-F238E27FC236}">
                  <a16:creationId xmlns:a16="http://schemas.microsoft.com/office/drawing/2014/main" id="{9B447DAF-639D-4523-B674-92BAFD87CFCA}"/>
                </a:ext>
              </a:extLst>
            </p:cNvPr>
            <p:cNvSpPr/>
            <p:nvPr/>
          </p:nvSpPr>
          <p:spPr>
            <a:xfrm>
              <a:off x="482600" y="1397000"/>
              <a:ext cx="3657600" cy="711200"/>
            </a:xfrm>
            <a:prstGeom prst="rect">
              <a:avLst/>
            </a:prstGeom>
            <a:solidFill>
              <a:srgbClr val="BCD6E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GrantStrip">
              <a:extLst>
                <a:ext uri="{FF2B5EF4-FFF2-40B4-BE49-F238E27FC236}">
                  <a16:creationId xmlns:a16="http://schemas.microsoft.com/office/drawing/2014/main" id="{362CB711-258F-42D8-9563-4FF4D96D6B18}"/>
                </a:ext>
              </a:extLst>
            </p:cNvPr>
            <p:cNvSpPr/>
            <p:nvPr/>
          </p:nvSpPr>
          <p:spPr>
            <a:xfrm>
              <a:off x="4381500" y="1397000"/>
              <a:ext cx="3657600" cy="711200"/>
            </a:xfrm>
            <a:prstGeom prst="rect">
              <a:avLst/>
            </a:prstGeom>
            <a:solidFill>
              <a:srgbClr val="BCD6E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GrantStrip">
              <a:extLst>
                <a:ext uri="{FF2B5EF4-FFF2-40B4-BE49-F238E27FC236}">
                  <a16:creationId xmlns:a16="http://schemas.microsoft.com/office/drawing/2014/main" id="{4C1A4EC0-6A1E-41D8-AE39-319EC66E92F8}"/>
                </a:ext>
              </a:extLst>
            </p:cNvPr>
            <p:cNvSpPr/>
            <p:nvPr/>
          </p:nvSpPr>
          <p:spPr>
            <a:xfrm>
              <a:off x="8280400" y="1397000"/>
              <a:ext cx="3657600" cy="711200"/>
            </a:xfrm>
            <a:prstGeom prst="rect">
              <a:avLst/>
            </a:prstGeom>
            <a:solidFill>
              <a:srgbClr val="BCD6E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39" name="Graphic 39" descr="Bridge icon for Bridge Formula Program"/>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55800" y="1651000"/>
              <a:ext cx="711200" cy="711200"/>
            </a:xfrm>
            <a:prstGeom prst="rect">
              <a:avLst/>
            </a:prstGeom>
          </p:spPr>
        </p:pic>
        <p:pic>
          <p:nvPicPr>
            <p:cNvPr id="40" name="Graphic 40" descr="Shield icon for Safe Streets and Roads for All"/>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54700" y="1651000"/>
              <a:ext cx="711200" cy="711200"/>
            </a:xfrm>
            <a:prstGeom prst="rect">
              <a:avLst/>
            </a:prstGeom>
          </p:spPr>
        </p:pic>
        <p:pic>
          <p:nvPicPr>
            <p:cNvPr id="41" name="Graphic 41" descr="Money envelope icon for STAG grant program"/>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3600" y="1651000"/>
              <a:ext cx="711200" cy="711200"/>
            </a:xfrm>
            <a:prstGeom prst="rect">
              <a:avLst/>
            </a:prstGeom>
          </p:spPr>
        </p:pic>
      </p:grpSp>
    </p:spTree>
    <p:extLst>
      <p:ext uri="{BB962C8B-B14F-4D97-AF65-F5344CB8AC3E}">
        <p14:creationId xmlns:p14="http://schemas.microsoft.com/office/powerpoint/2010/main" val="70780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97536"/>
            <a:ext cx="12192000" cy="877824"/>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487680" y="97536"/>
            <a:ext cx="11216640" cy="877824"/>
          </a:xfrm>
          <a:prstGeom prst="rect">
            <a:avLst/>
          </a:prstGeom>
          <a:noFill/>
          <a:ln/>
        </p:spPr>
        <p:txBody>
          <a:bodyPr wrap="square" lIns="0" tIns="0" rIns="0" bIns="0" rtlCol="0" anchor="ctr"/>
          <a:lstStyle/>
          <a:p>
            <a:pPr defTabSz="1219170"/>
            <a:r>
              <a:rPr lang="en-US" sz="3200" b="1" dirty="0">
                <a:solidFill>
                  <a:srgbClr val="FFFFFF"/>
                </a:solidFill>
                <a:latin typeface="Century Gothic" pitchFamily="34" charset="0"/>
                <a:ea typeface="Century Gothic" pitchFamily="34" charset="-122"/>
                <a:cs typeface="Century Gothic" pitchFamily="34" charset="-120"/>
              </a:rPr>
              <a:t>Potential Funding Opportunities for [Region Name]</a:t>
            </a:r>
            <a:endParaRPr lang="en-US" sz="3200" dirty="0">
              <a:solidFill>
                <a:prstClr val="black"/>
              </a:solidFill>
              <a:latin typeface="Calibri" panose="020F0502020204030204"/>
            </a:endParaRPr>
          </a:p>
        </p:txBody>
      </p:sp>
      <p:sp>
        <p:nvSpPr>
          <p:cNvPr id="5" name="Shape 3"/>
          <p:cNvSpPr/>
          <p:nvPr/>
        </p:nvSpPr>
        <p:spPr>
          <a:xfrm>
            <a:off x="304800" y="1219200"/>
            <a:ext cx="2682240" cy="1645920"/>
          </a:xfrm>
          <a:prstGeom prst="roundRect">
            <a:avLst>
              <a:gd name="adj" fmla="val 5926"/>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304800" y="1280160"/>
            <a:ext cx="2682240" cy="792480"/>
          </a:xfrm>
          <a:prstGeom prst="rect">
            <a:avLst/>
          </a:prstGeom>
          <a:noFill/>
          <a:ln/>
        </p:spPr>
        <p:txBody>
          <a:bodyPr wrap="square" lIns="0" tIns="0" rIns="0" bIns="0" rtlCol="0" anchor="ctr"/>
          <a:lstStyle/>
          <a:p>
            <a:pPr algn="ctr" defTabSz="1219170"/>
            <a:r>
              <a:rPr lang="en-US" sz="3733" b="1" dirty="0">
                <a:solidFill>
                  <a:srgbClr val="F59E0B"/>
                </a:solidFill>
                <a:latin typeface="Century Gothic" pitchFamily="34" charset="0"/>
                <a:ea typeface="Century Gothic" pitchFamily="34" charset="-122"/>
                <a:cs typeface="Century Gothic" pitchFamily="34" charset="-120"/>
              </a:rPr>
              <a:t>22.8%</a:t>
            </a:r>
            <a:endParaRPr lang="en-US" sz="3733" dirty="0">
              <a:solidFill>
                <a:prstClr val="black"/>
              </a:solidFill>
              <a:latin typeface="Calibri" panose="020F0502020204030204"/>
            </a:endParaRPr>
          </a:p>
        </p:txBody>
      </p:sp>
      <p:sp>
        <p:nvSpPr>
          <p:cNvPr id="7" name="Text 5"/>
          <p:cNvSpPr/>
          <p:nvPr/>
        </p:nvSpPr>
        <p:spPr>
          <a:xfrm>
            <a:off x="304800" y="2097024"/>
            <a:ext cx="2682240" cy="670560"/>
          </a:xfrm>
          <a:prstGeom prst="rect">
            <a:avLst/>
          </a:prstGeom>
          <a:noFill/>
          <a:ln/>
        </p:spPr>
        <p:txBody>
          <a:bodyPr wrap="square" lIns="0" tIns="0" rIns="0" bIns="0" rtlCol="0" anchor="t"/>
          <a:lstStyle/>
          <a:p>
            <a:pPr algn="ctr" defTabSz="1219170"/>
            <a:r>
              <a:rPr lang="en-US" sz="1333" dirty="0">
                <a:solidFill>
                  <a:srgbClr val="FFFFFF"/>
                </a:solidFill>
                <a:latin typeface="Open Sans" pitchFamily="34" charset="0"/>
                <a:ea typeface="Open Sans" pitchFamily="34" charset="-122"/>
                <a:cs typeface="Open Sans" pitchFamily="34" charset="-120"/>
              </a:rPr>
              <a:t>PL Funds increase</a:t>
            </a:r>
          </a:p>
          <a:p>
            <a:pPr algn="ctr" defTabSz="1219170"/>
            <a:r>
              <a:rPr lang="en-US" sz="1333" dirty="0">
                <a:solidFill>
                  <a:srgbClr val="FFFFFF"/>
                </a:solidFill>
                <a:latin typeface="Open Sans" pitchFamily="34" charset="0"/>
                <a:ea typeface="Open Sans" pitchFamily="34" charset="-122"/>
                <a:cs typeface="Open Sans" pitchFamily="34" charset="-120"/>
              </a:rPr>
              <a:t>FY27→FY31</a:t>
            </a:r>
            <a:endParaRPr lang="en-US" sz="1333" dirty="0">
              <a:solidFill>
                <a:prstClr val="black"/>
              </a:solidFill>
              <a:latin typeface="Calibri" panose="020F0502020204030204"/>
            </a:endParaRPr>
          </a:p>
        </p:txBody>
      </p:sp>
      <p:sp>
        <p:nvSpPr>
          <p:cNvPr id="8" name="Shape 6"/>
          <p:cNvSpPr/>
          <p:nvPr/>
        </p:nvSpPr>
        <p:spPr>
          <a:xfrm>
            <a:off x="3230880" y="1219200"/>
            <a:ext cx="2682240" cy="1645920"/>
          </a:xfrm>
          <a:prstGeom prst="roundRect">
            <a:avLst>
              <a:gd name="adj" fmla="val 5926"/>
            </a:avLst>
          </a:prstGeom>
          <a:solidFill>
            <a:srgbClr val="1B2A3A"/>
          </a:solidFill>
          <a:ln w="12700">
            <a:solidFill>
              <a:srgbClr val="1B2A3A"/>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3230880" y="1280160"/>
            <a:ext cx="2682240" cy="792480"/>
          </a:xfrm>
          <a:prstGeom prst="rect">
            <a:avLst/>
          </a:prstGeom>
          <a:noFill/>
          <a:ln/>
        </p:spPr>
        <p:txBody>
          <a:bodyPr wrap="square" lIns="0" tIns="0" rIns="0" bIns="0" rtlCol="0" anchor="ctr"/>
          <a:lstStyle/>
          <a:p>
            <a:pPr algn="ctr" defTabSz="1219170"/>
            <a:r>
              <a:rPr lang="en-US" sz="3733" b="1" dirty="0">
                <a:solidFill>
                  <a:srgbClr val="F59E0B"/>
                </a:solidFill>
                <a:latin typeface="Century Gothic" pitchFamily="34" charset="0"/>
                <a:ea typeface="Century Gothic" pitchFamily="34" charset="-122"/>
                <a:cs typeface="Century Gothic" pitchFamily="34" charset="-120"/>
              </a:rPr>
              <a:t>$[X]M</a:t>
            </a:r>
            <a:endParaRPr lang="en-US" sz="3733" dirty="0">
              <a:solidFill>
                <a:prstClr val="black"/>
              </a:solidFill>
              <a:latin typeface="Calibri" panose="020F0502020204030204"/>
            </a:endParaRPr>
          </a:p>
        </p:txBody>
      </p:sp>
      <p:sp>
        <p:nvSpPr>
          <p:cNvPr id="10" name="Text 8"/>
          <p:cNvSpPr/>
          <p:nvPr/>
        </p:nvSpPr>
        <p:spPr>
          <a:xfrm>
            <a:off x="3230880" y="2097024"/>
            <a:ext cx="2682240" cy="670560"/>
          </a:xfrm>
          <a:prstGeom prst="rect">
            <a:avLst/>
          </a:prstGeom>
          <a:noFill/>
          <a:ln/>
        </p:spPr>
        <p:txBody>
          <a:bodyPr wrap="square" lIns="0" tIns="0" rIns="0" bIns="0" rtlCol="0" anchor="t"/>
          <a:lstStyle/>
          <a:p>
            <a:pPr algn="ctr" defTabSz="1219170"/>
            <a:r>
              <a:rPr lang="en-US" sz="1333" dirty="0">
                <a:solidFill>
                  <a:srgbClr val="FFFFFF"/>
                </a:solidFill>
                <a:latin typeface="Open Sans" pitchFamily="34" charset="0"/>
                <a:ea typeface="Open Sans" pitchFamily="34" charset="-122"/>
                <a:cs typeface="Open Sans" pitchFamily="34" charset="-120"/>
              </a:rPr>
              <a:t>Estimated PL</a:t>
            </a:r>
            <a:endParaRPr lang="en-US" sz="1333" dirty="0">
              <a:solidFill>
                <a:prstClr val="black"/>
              </a:solidFill>
              <a:latin typeface="Calibri" panose="020F0502020204030204"/>
            </a:endParaRPr>
          </a:p>
          <a:p>
            <a:pPr algn="ctr" defTabSz="1219170"/>
            <a:r>
              <a:rPr lang="en-US" sz="1333" dirty="0">
                <a:solidFill>
                  <a:srgbClr val="FFFFFF"/>
                </a:solidFill>
                <a:latin typeface="Open Sans" pitchFamily="34" charset="0"/>
                <a:ea typeface="Open Sans" pitchFamily="34" charset="-122"/>
                <a:cs typeface="Open Sans" pitchFamily="34" charset="-120"/>
              </a:rPr>
              <a:t>allocation FY27</a:t>
            </a:r>
            <a:endParaRPr lang="en-US" sz="1333" dirty="0">
              <a:solidFill>
                <a:prstClr val="black"/>
              </a:solidFill>
              <a:latin typeface="Calibri" panose="020F0502020204030204"/>
            </a:endParaRPr>
          </a:p>
        </p:txBody>
      </p:sp>
      <p:sp>
        <p:nvSpPr>
          <p:cNvPr id="11" name="Shape 9"/>
          <p:cNvSpPr/>
          <p:nvPr/>
        </p:nvSpPr>
        <p:spPr>
          <a:xfrm>
            <a:off x="6156960" y="1219200"/>
            <a:ext cx="2682240" cy="1645920"/>
          </a:xfrm>
          <a:prstGeom prst="roundRect">
            <a:avLst>
              <a:gd name="adj" fmla="val 5926"/>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6156960" y="1280160"/>
            <a:ext cx="2682240" cy="792480"/>
          </a:xfrm>
          <a:prstGeom prst="rect">
            <a:avLst/>
          </a:prstGeom>
          <a:noFill/>
          <a:ln/>
        </p:spPr>
        <p:txBody>
          <a:bodyPr wrap="square" lIns="0" tIns="0" rIns="0" bIns="0" rtlCol="0" anchor="ctr"/>
          <a:lstStyle/>
          <a:p>
            <a:pPr algn="ctr" defTabSz="1219170"/>
            <a:r>
              <a:rPr lang="en-US" sz="3733" b="1" dirty="0">
                <a:solidFill>
                  <a:srgbClr val="F59E0B"/>
                </a:solidFill>
                <a:latin typeface="Century Gothic" pitchFamily="34" charset="0"/>
                <a:ea typeface="Century Gothic" pitchFamily="34" charset="-122"/>
                <a:cs typeface="Century Gothic" pitchFamily="34" charset="-120"/>
              </a:rPr>
              <a:t>$9B</a:t>
            </a:r>
            <a:endParaRPr lang="en-US" sz="3733" dirty="0">
              <a:solidFill>
                <a:prstClr val="black"/>
              </a:solidFill>
              <a:latin typeface="Calibri" panose="020F0502020204030204"/>
            </a:endParaRPr>
          </a:p>
        </p:txBody>
      </p:sp>
      <p:sp>
        <p:nvSpPr>
          <p:cNvPr id="13" name="Text 11"/>
          <p:cNvSpPr/>
          <p:nvPr/>
        </p:nvSpPr>
        <p:spPr>
          <a:xfrm>
            <a:off x="6156960" y="2097024"/>
            <a:ext cx="2682240" cy="670560"/>
          </a:xfrm>
          <a:prstGeom prst="rect">
            <a:avLst/>
          </a:prstGeom>
          <a:noFill/>
          <a:ln/>
        </p:spPr>
        <p:txBody>
          <a:bodyPr wrap="square" lIns="0" tIns="0" rIns="0" bIns="0" rtlCol="0" anchor="t"/>
          <a:lstStyle/>
          <a:p>
            <a:pPr algn="ctr" defTabSz="1219170"/>
            <a:r>
              <a:rPr lang="en-US" sz="1333" dirty="0">
                <a:solidFill>
                  <a:srgbClr val="FFFFFF"/>
                </a:solidFill>
                <a:latin typeface="Open Sans" pitchFamily="34" charset="0"/>
                <a:ea typeface="Open Sans" pitchFamily="34" charset="-122"/>
                <a:cs typeface="Open Sans" pitchFamily="34" charset="-120"/>
              </a:rPr>
              <a:t>Bridge funds</a:t>
            </a:r>
            <a:endParaRPr lang="en-US" sz="1333" dirty="0">
              <a:solidFill>
                <a:prstClr val="black"/>
              </a:solidFill>
              <a:latin typeface="Calibri" panose="020F0502020204030204"/>
            </a:endParaRPr>
          </a:p>
          <a:p>
            <a:pPr algn="ctr" defTabSz="1219170"/>
            <a:r>
              <a:rPr lang="en-US" sz="1333" dirty="0">
                <a:solidFill>
                  <a:srgbClr val="FFFFFF"/>
                </a:solidFill>
                <a:latin typeface="Open Sans" pitchFamily="34" charset="0"/>
                <a:ea typeface="Open Sans" pitchFamily="34" charset="-122"/>
                <a:cs typeface="Open Sans" pitchFamily="34" charset="-120"/>
              </a:rPr>
              <a:t>per year nationally</a:t>
            </a:r>
            <a:endParaRPr lang="en-US" sz="1333" dirty="0">
              <a:solidFill>
                <a:prstClr val="black"/>
              </a:solidFill>
              <a:latin typeface="Calibri" panose="020F0502020204030204"/>
            </a:endParaRPr>
          </a:p>
        </p:txBody>
      </p:sp>
      <p:sp>
        <p:nvSpPr>
          <p:cNvPr id="14" name="Shape 12"/>
          <p:cNvSpPr/>
          <p:nvPr/>
        </p:nvSpPr>
        <p:spPr>
          <a:xfrm>
            <a:off x="9083040" y="1219200"/>
            <a:ext cx="2682240" cy="1645920"/>
          </a:xfrm>
          <a:prstGeom prst="roundRect">
            <a:avLst>
              <a:gd name="adj" fmla="val 5926"/>
            </a:avLst>
          </a:prstGeom>
          <a:solidFill>
            <a:srgbClr val="1B2A3A"/>
          </a:solidFill>
          <a:ln w="12700">
            <a:solidFill>
              <a:srgbClr val="1B2A3A"/>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9083040" y="1280160"/>
            <a:ext cx="2682240" cy="792480"/>
          </a:xfrm>
          <a:prstGeom prst="rect">
            <a:avLst/>
          </a:prstGeom>
          <a:noFill/>
          <a:ln/>
        </p:spPr>
        <p:txBody>
          <a:bodyPr wrap="square" lIns="0" tIns="0" rIns="0" bIns="0" rtlCol="0" anchor="ctr"/>
          <a:lstStyle/>
          <a:p>
            <a:pPr algn="ctr" defTabSz="1219170"/>
            <a:r>
              <a:rPr lang="en-US" sz="3733" b="1" dirty="0">
                <a:solidFill>
                  <a:srgbClr val="F59E0B"/>
                </a:solidFill>
                <a:latin typeface="Century Gothic" pitchFamily="34" charset="0"/>
                <a:ea typeface="Century Gothic" pitchFamily="34" charset="-122"/>
                <a:cs typeface="Century Gothic" pitchFamily="34" charset="-120"/>
              </a:rPr>
              <a:t>~22%</a:t>
            </a:r>
            <a:endParaRPr lang="en-US" sz="3733" dirty="0">
              <a:solidFill>
                <a:prstClr val="black"/>
              </a:solidFill>
              <a:latin typeface="Calibri" panose="020F0502020204030204"/>
            </a:endParaRPr>
          </a:p>
        </p:txBody>
      </p:sp>
      <p:sp>
        <p:nvSpPr>
          <p:cNvPr id="16" name="Text 14"/>
          <p:cNvSpPr/>
          <p:nvPr/>
        </p:nvSpPr>
        <p:spPr>
          <a:xfrm>
            <a:off x="9083040" y="2097024"/>
            <a:ext cx="2682240" cy="670560"/>
          </a:xfrm>
          <a:prstGeom prst="rect">
            <a:avLst/>
          </a:prstGeom>
          <a:noFill/>
          <a:ln/>
        </p:spPr>
        <p:txBody>
          <a:bodyPr wrap="square" lIns="0" tIns="0" rIns="0" bIns="0" rtlCol="0" anchor="t"/>
          <a:lstStyle/>
          <a:p>
            <a:pPr algn="ctr" defTabSz="1219170"/>
            <a:r>
              <a:rPr lang="en-US" sz="1333" dirty="0">
                <a:solidFill>
                  <a:srgbClr val="FFFFFF"/>
                </a:solidFill>
                <a:latin typeface="Open Sans" pitchFamily="34" charset="0"/>
                <a:ea typeface="Open Sans" pitchFamily="34" charset="-122"/>
                <a:cs typeface="Open Sans" pitchFamily="34" charset="-120"/>
              </a:rPr>
              <a:t>Local share of</a:t>
            </a:r>
            <a:endParaRPr lang="en-US" sz="1333" dirty="0">
              <a:solidFill>
                <a:prstClr val="black"/>
              </a:solidFill>
              <a:latin typeface="Calibri" panose="020F0502020204030204"/>
            </a:endParaRPr>
          </a:p>
          <a:p>
            <a:pPr algn="ctr" defTabSz="1219170"/>
            <a:r>
              <a:rPr lang="en-US" sz="1333" dirty="0">
                <a:solidFill>
                  <a:srgbClr val="FFFFFF"/>
                </a:solidFill>
                <a:latin typeface="Open Sans" pitchFamily="34" charset="0"/>
                <a:ea typeface="Open Sans" pitchFamily="34" charset="-122"/>
                <a:cs typeface="Open Sans" pitchFamily="34" charset="-120"/>
              </a:rPr>
              <a:t>total fed. $ available</a:t>
            </a:r>
            <a:endParaRPr lang="en-US" sz="1333" dirty="0">
              <a:solidFill>
                <a:prstClr val="black"/>
              </a:solidFill>
              <a:latin typeface="Calibri" panose="020F0502020204030204"/>
            </a:endParaRPr>
          </a:p>
        </p:txBody>
      </p:sp>
      <p:sp>
        <p:nvSpPr>
          <p:cNvPr id="17" name="Shape 15"/>
          <p:cNvSpPr/>
          <p:nvPr/>
        </p:nvSpPr>
        <p:spPr>
          <a:xfrm>
            <a:off x="304800" y="3108960"/>
            <a:ext cx="11582400" cy="48768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18" name="Text 16"/>
          <p:cNvSpPr/>
          <p:nvPr/>
        </p:nvSpPr>
        <p:spPr>
          <a:xfrm>
            <a:off x="426720" y="3108960"/>
            <a:ext cx="4267200" cy="487680"/>
          </a:xfrm>
          <a:prstGeom prst="rect">
            <a:avLst/>
          </a:prstGeom>
          <a:noFill/>
          <a:ln/>
        </p:spPr>
        <p:txBody>
          <a:bodyPr wrap="square" lIns="0" tIns="0" rIns="0" bIns="0" rtlCol="0" anchor="ctr"/>
          <a:lstStyle/>
          <a:p>
            <a:pPr defTabSz="1219170"/>
            <a:r>
              <a:rPr lang="en-US" sz="1467" b="1" dirty="0">
                <a:solidFill>
                  <a:srgbClr val="FFFFFF"/>
                </a:solidFill>
                <a:latin typeface="Open Sans" pitchFamily="34" charset="0"/>
                <a:ea typeface="Open Sans" pitchFamily="34" charset="-122"/>
                <a:cs typeface="Open Sans" pitchFamily="34" charset="-120"/>
              </a:rPr>
              <a:t>Program</a:t>
            </a:r>
            <a:endParaRPr lang="en-US" sz="1467" dirty="0">
              <a:solidFill>
                <a:prstClr val="black"/>
              </a:solidFill>
              <a:latin typeface="Calibri" panose="020F0502020204030204"/>
            </a:endParaRPr>
          </a:p>
        </p:txBody>
      </p:sp>
      <p:sp>
        <p:nvSpPr>
          <p:cNvPr id="19" name="Text 17"/>
          <p:cNvSpPr/>
          <p:nvPr/>
        </p:nvSpPr>
        <p:spPr>
          <a:xfrm>
            <a:off x="4693920" y="3108960"/>
            <a:ext cx="2560320" cy="487680"/>
          </a:xfrm>
          <a:prstGeom prst="rect">
            <a:avLst/>
          </a:prstGeom>
          <a:noFill/>
          <a:ln/>
        </p:spPr>
        <p:txBody>
          <a:bodyPr wrap="square" lIns="0" tIns="0" rIns="0" bIns="0" rtlCol="0" anchor="ctr"/>
          <a:lstStyle/>
          <a:p>
            <a:pPr algn="ctr" defTabSz="1219170"/>
            <a:r>
              <a:rPr lang="en-US" sz="1467" b="1" dirty="0">
                <a:solidFill>
                  <a:srgbClr val="FFFFFF"/>
                </a:solidFill>
                <a:latin typeface="Open Sans" pitchFamily="34" charset="0"/>
                <a:ea typeface="Open Sans" pitchFamily="34" charset="-122"/>
                <a:cs typeface="Open Sans" pitchFamily="34" charset="-120"/>
              </a:rPr>
              <a:t>FY27 National $</a:t>
            </a:r>
            <a:endParaRPr lang="en-US" sz="1467" dirty="0">
              <a:solidFill>
                <a:prstClr val="black"/>
              </a:solidFill>
              <a:latin typeface="Calibri" panose="020F0502020204030204"/>
            </a:endParaRPr>
          </a:p>
        </p:txBody>
      </p:sp>
      <p:sp>
        <p:nvSpPr>
          <p:cNvPr id="20" name="Text 18"/>
          <p:cNvSpPr/>
          <p:nvPr/>
        </p:nvSpPr>
        <p:spPr>
          <a:xfrm>
            <a:off x="7254240" y="3108960"/>
            <a:ext cx="2682240" cy="487680"/>
          </a:xfrm>
          <a:prstGeom prst="rect">
            <a:avLst/>
          </a:prstGeom>
          <a:noFill/>
          <a:ln/>
        </p:spPr>
        <p:txBody>
          <a:bodyPr wrap="square" lIns="0" tIns="0" rIns="0" bIns="0" rtlCol="0" anchor="ctr"/>
          <a:lstStyle/>
          <a:p>
            <a:pPr algn="ctr" defTabSz="1219170"/>
            <a:r>
              <a:rPr lang="en-US" sz="1467" b="1" dirty="0">
                <a:solidFill>
                  <a:srgbClr val="FFFFFF"/>
                </a:solidFill>
                <a:latin typeface="Open Sans" pitchFamily="34" charset="0"/>
                <a:ea typeface="Open Sans" pitchFamily="34" charset="-122"/>
                <a:cs typeface="Open Sans" pitchFamily="34" charset="-120"/>
              </a:rPr>
              <a:t>MPO Role</a:t>
            </a:r>
            <a:endParaRPr lang="en-US" sz="1467" dirty="0">
              <a:solidFill>
                <a:prstClr val="black"/>
              </a:solidFill>
              <a:latin typeface="Calibri" panose="020F0502020204030204"/>
            </a:endParaRPr>
          </a:p>
        </p:txBody>
      </p:sp>
      <p:sp>
        <p:nvSpPr>
          <p:cNvPr id="21" name="Text 19"/>
          <p:cNvSpPr/>
          <p:nvPr/>
        </p:nvSpPr>
        <p:spPr>
          <a:xfrm>
            <a:off x="9936480" y="3108960"/>
            <a:ext cx="1950720" cy="487680"/>
          </a:xfrm>
          <a:prstGeom prst="rect">
            <a:avLst/>
          </a:prstGeom>
          <a:noFill/>
          <a:ln/>
        </p:spPr>
        <p:txBody>
          <a:bodyPr wrap="square" lIns="0" tIns="0" rIns="0" bIns="0" rtlCol="0" anchor="ctr"/>
          <a:lstStyle/>
          <a:p>
            <a:pPr algn="ctr" defTabSz="1219170"/>
            <a:r>
              <a:rPr lang="en-US" sz="1467" b="1" dirty="0">
                <a:solidFill>
                  <a:srgbClr val="FFFFFF"/>
                </a:solidFill>
                <a:latin typeface="Open Sans" pitchFamily="34" charset="0"/>
                <a:ea typeface="Open Sans" pitchFamily="34" charset="-122"/>
                <a:cs typeface="Open Sans" pitchFamily="34" charset="-120"/>
              </a:rPr>
              <a:t>Est. for [MPO]</a:t>
            </a:r>
            <a:endParaRPr lang="en-US" sz="1467" dirty="0">
              <a:solidFill>
                <a:prstClr val="black"/>
              </a:solidFill>
              <a:latin typeface="Calibri" panose="020F0502020204030204"/>
            </a:endParaRPr>
          </a:p>
        </p:txBody>
      </p:sp>
      <p:sp>
        <p:nvSpPr>
          <p:cNvPr id="22" name="Shape 20"/>
          <p:cNvSpPr/>
          <p:nvPr/>
        </p:nvSpPr>
        <p:spPr>
          <a:xfrm>
            <a:off x="304800" y="3596640"/>
            <a:ext cx="11582400" cy="451104"/>
          </a:xfrm>
          <a:prstGeom prst="rect">
            <a:avLst/>
          </a:prstGeom>
          <a:solidFill>
            <a:srgbClr val="F4F7F9"/>
          </a:solidFill>
          <a:ln w="12700">
            <a:solidFill>
              <a:srgbClr val="F4F7F9"/>
            </a:solidFill>
            <a:prstDash val="solid"/>
          </a:ln>
        </p:spPr>
        <p:txBody>
          <a:bodyPr/>
          <a:lstStyle/>
          <a:p>
            <a:pPr defTabSz="1219170"/>
            <a:endParaRPr lang="en-US" sz="2400">
              <a:solidFill>
                <a:prstClr val="black"/>
              </a:solidFill>
              <a:latin typeface="Calibri" panose="020F0502020204030204"/>
            </a:endParaRPr>
          </a:p>
        </p:txBody>
      </p:sp>
      <p:sp>
        <p:nvSpPr>
          <p:cNvPr id="23" name="Text 21"/>
          <p:cNvSpPr/>
          <p:nvPr/>
        </p:nvSpPr>
        <p:spPr>
          <a:xfrm>
            <a:off x="426720" y="3596640"/>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Planning (PL) Funds</a:t>
            </a:r>
            <a:endParaRPr lang="en-US" sz="1267" dirty="0">
              <a:solidFill>
                <a:prstClr val="black"/>
              </a:solidFill>
              <a:latin typeface="Calibri" panose="020F0502020204030204"/>
            </a:endParaRPr>
          </a:p>
        </p:txBody>
      </p:sp>
      <p:sp>
        <p:nvSpPr>
          <p:cNvPr id="24" name="Text 22"/>
          <p:cNvSpPr/>
          <p:nvPr/>
        </p:nvSpPr>
        <p:spPr>
          <a:xfrm>
            <a:off x="4693920" y="3596640"/>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$520M</a:t>
            </a:r>
            <a:endParaRPr lang="en-US" sz="1267" dirty="0">
              <a:solidFill>
                <a:prstClr val="black"/>
              </a:solidFill>
              <a:latin typeface="Calibri" panose="020F0502020204030204"/>
            </a:endParaRPr>
          </a:p>
        </p:txBody>
      </p:sp>
      <p:sp>
        <p:nvSpPr>
          <p:cNvPr id="25" name="Text 23"/>
          <p:cNvSpPr/>
          <p:nvPr/>
        </p:nvSpPr>
        <p:spPr>
          <a:xfrm>
            <a:off x="7254240" y="3596640"/>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Suballocation or Direct Recipient</a:t>
            </a:r>
            <a:endParaRPr lang="en-US" sz="1267" dirty="0">
              <a:solidFill>
                <a:prstClr val="black"/>
              </a:solidFill>
              <a:latin typeface="Calibri" panose="020F0502020204030204"/>
            </a:endParaRPr>
          </a:p>
        </p:txBody>
      </p:sp>
      <p:sp>
        <p:nvSpPr>
          <p:cNvPr id="26" name="Text 24"/>
          <p:cNvSpPr/>
          <p:nvPr/>
        </p:nvSpPr>
        <p:spPr>
          <a:xfrm>
            <a:off x="9936480" y="3596640"/>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$[X]M</a:t>
            </a:r>
            <a:endParaRPr lang="en-US" sz="1267" dirty="0">
              <a:solidFill>
                <a:prstClr val="black"/>
              </a:solidFill>
              <a:latin typeface="Calibri" panose="020F0502020204030204"/>
            </a:endParaRPr>
          </a:p>
        </p:txBody>
      </p:sp>
      <p:sp>
        <p:nvSpPr>
          <p:cNvPr id="27" name="Shape 25"/>
          <p:cNvSpPr/>
          <p:nvPr/>
        </p:nvSpPr>
        <p:spPr>
          <a:xfrm>
            <a:off x="304800" y="4047744"/>
            <a:ext cx="11582400" cy="451104"/>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28" name="Text 26"/>
          <p:cNvSpPr/>
          <p:nvPr/>
        </p:nvSpPr>
        <p:spPr>
          <a:xfrm>
            <a:off x="426720" y="4047744"/>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Surface Transportation Block Grant (STBG)</a:t>
            </a:r>
            <a:endParaRPr lang="en-US" sz="1267" dirty="0">
              <a:solidFill>
                <a:prstClr val="black"/>
              </a:solidFill>
              <a:latin typeface="Calibri" panose="020F0502020204030204"/>
            </a:endParaRPr>
          </a:p>
        </p:txBody>
      </p:sp>
      <p:sp>
        <p:nvSpPr>
          <p:cNvPr id="29" name="Text 27"/>
          <p:cNvSpPr/>
          <p:nvPr/>
        </p:nvSpPr>
        <p:spPr>
          <a:xfrm>
            <a:off x="4693920" y="4047744"/>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$16.1B</a:t>
            </a:r>
            <a:endParaRPr lang="en-US" sz="1267" dirty="0">
              <a:solidFill>
                <a:prstClr val="black"/>
              </a:solidFill>
              <a:latin typeface="Calibri" panose="020F0502020204030204"/>
            </a:endParaRPr>
          </a:p>
        </p:txBody>
      </p:sp>
      <p:sp>
        <p:nvSpPr>
          <p:cNvPr id="30" name="Text 28"/>
          <p:cNvSpPr/>
          <p:nvPr/>
        </p:nvSpPr>
        <p:spPr>
          <a:xfrm>
            <a:off x="7254240" y="4047744"/>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Suballocation</a:t>
            </a:r>
            <a:endParaRPr lang="en-US" sz="1267" dirty="0">
              <a:solidFill>
                <a:prstClr val="black"/>
              </a:solidFill>
              <a:latin typeface="Calibri" panose="020F0502020204030204"/>
            </a:endParaRPr>
          </a:p>
        </p:txBody>
      </p:sp>
      <p:sp>
        <p:nvSpPr>
          <p:cNvPr id="31" name="Text 29"/>
          <p:cNvSpPr/>
          <p:nvPr/>
        </p:nvSpPr>
        <p:spPr>
          <a:xfrm>
            <a:off x="9936480" y="4047744"/>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$[X]M</a:t>
            </a:r>
            <a:endParaRPr lang="en-US" sz="1267" dirty="0">
              <a:solidFill>
                <a:prstClr val="black"/>
              </a:solidFill>
              <a:latin typeface="Calibri" panose="020F0502020204030204"/>
            </a:endParaRPr>
          </a:p>
        </p:txBody>
      </p:sp>
      <p:sp>
        <p:nvSpPr>
          <p:cNvPr id="32" name="Shape 30"/>
          <p:cNvSpPr/>
          <p:nvPr/>
        </p:nvSpPr>
        <p:spPr>
          <a:xfrm>
            <a:off x="304800" y="4498848"/>
            <a:ext cx="11582400" cy="451104"/>
          </a:xfrm>
          <a:prstGeom prst="rect">
            <a:avLst/>
          </a:prstGeom>
          <a:solidFill>
            <a:srgbClr val="F4F7F9"/>
          </a:solidFill>
          <a:ln w="12700">
            <a:solidFill>
              <a:srgbClr val="F4F7F9"/>
            </a:solidFill>
            <a:prstDash val="solid"/>
          </a:ln>
        </p:spPr>
        <p:txBody>
          <a:bodyPr/>
          <a:lstStyle/>
          <a:p>
            <a:pPr defTabSz="1219170"/>
            <a:endParaRPr lang="en-US" sz="2400">
              <a:solidFill>
                <a:prstClr val="black"/>
              </a:solidFill>
              <a:latin typeface="Calibri" panose="020F0502020204030204"/>
            </a:endParaRPr>
          </a:p>
        </p:txBody>
      </p:sp>
      <p:sp>
        <p:nvSpPr>
          <p:cNvPr id="33" name="Text 31"/>
          <p:cNvSpPr/>
          <p:nvPr/>
        </p:nvSpPr>
        <p:spPr>
          <a:xfrm>
            <a:off x="426720" y="4498848"/>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Transportation Alternatives (TAP)</a:t>
            </a:r>
            <a:endParaRPr lang="en-US" sz="1267" dirty="0">
              <a:solidFill>
                <a:prstClr val="black"/>
              </a:solidFill>
              <a:latin typeface="Calibri" panose="020F0502020204030204"/>
            </a:endParaRPr>
          </a:p>
        </p:txBody>
      </p:sp>
      <p:sp>
        <p:nvSpPr>
          <p:cNvPr id="34" name="Text 32"/>
          <p:cNvSpPr/>
          <p:nvPr/>
        </p:nvSpPr>
        <p:spPr>
          <a:xfrm>
            <a:off x="4693920" y="4498848"/>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$1.6B</a:t>
            </a:r>
            <a:endParaRPr lang="en-US" sz="1267" dirty="0">
              <a:solidFill>
                <a:prstClr val="black"/>
              </a:solidFill>
              <a:latin typeface="Calibri" panose="020F0502020204030204"/>
            </a:endParaRPr>
          </a:p>
        </p:txBody>
      </p:sp>
      <p:sp>
        <p:nvSpPr>
          <p:cNvPr id="35" name="Text 33"/>
          <p:cNvSpPr/>
          <p:nvPr/>
        </p:nvSpPr>
        <p:spPr>
          <a:xfrm>
            <a:off x="7254240" y="4498848"/>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Suballocation</a:t>
            </a:r>
            <a:endParaRPr lang="en-US" sz="1267" dirty="0">
              <a:solidFill>
                <a:prstClr val="black"/>
              </a:solidFill>
              <a:latin typeface="Calibri" panose="020F0502020204030204"/>
            </a:endParaRPr>
          </a:p>
        </p:txBody>
      </p:sp>
      <p:sp>
        <p:nvSpPr>
          <p:cNvPr id="36" name="Text 34"/>
          <p:cNvSpPr/>
          <p:nvPr/>
        </p:nvSpPr>
        <p:spPr>
          <a:xfrm>
            <a:off x="9936480" y="4498848"/>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$[X]M</a:t>
            </a:r>
            <a:endParaRPr lang="en-US" sz="1267" dirty="0">
              <a:solidFill>
                <a:prstClr val="black"/>
              </a:solidFill>
              <a:latin typeface="Calibri" panose="020F0502020204030204"/>
            </a:endParaRPr>
          </a:p>
        </p:txBody>
      </p:sp>
      <p:sp>
        <p:nvSpPr>
          <p:cNvPr id="37" name="Shape 35"/>
          <p:cNvSpPr/>
          <p:nvPr/>
        </p:nvSpPr>
        <p:spPr>
          <a:xfrm>
            <a:off x="304800" y="4949952"/>
            <a:ext cx="11582400" cy="451104"/>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38" name="Text 36"/>
          <p:cNvSpPr/>
          <p:nvPr/>
        </p:nvSpPr>
        <p:spPr>
          <a:xfrm>
            <a:off x="426720" y="4949952"/>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Safe Streets for All (SS4A)</a:t>
            </a:r>
            <a:endParaRPr lang="en-US" sz="1267" dirty="0">
              <a:solidFill>
                <a:prstClr val="black"/>
              </a:solidFill>
              <a:latin typeface="Calibri" panose="020F0502020204030204"/>
            </a:endParaRPr>
          </a:p>
        </p:txBody>
      </p:sp>
      <p:sp>
        <p:nvSpPr>
          <p:cNvPr id="39" name="Text 37"/>
          <p:cNvSpPr/>
          <p:nvPr/>
        </p:nvSpPr>
        <p:spPr>
          <a:xfrm>
            <a:off x="4693920" y="4949952"/>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$500M</a:t>
            </a:r>
            <a:endParaRPr lang="en-US" sz="1267" dirty="0">
              <a:solidFill>
                <a:prstClr val="black"/>
              </a:solidFill>
              <a:latin typeface="Calibri" panose="020F0502020204030204"/>
            </a:endParaRPr>
          </a:p>
        </p:txBody>
      </p:sp>
      <p:sp>
        <p:nvSpPr>
          <p:cNvPr id="40" name="Text 38"/>
          <p:cNvSpPr/>
          <p:nvPr/>
        </p:nvSpPr>
        <p:spPr>
          <a:xfrm>
            <a:off x="7254240" y="4949952"/>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Applicant</a:t>
            </a:r>
            <a:endParaRPr lang="en-US" sz="1267" dirty="0">
              <a:solidFill>
                <a:prstClr val="black"/>
              </a:solidFill>
              <a:latin typeface="Calibri" panose="020F0502020204030204"/>
            </a:endParaRPr>
          </a:p>
        </p:txBody>
      </p:sp>
      <p:sp>
        <p:nvSpPr>
          <p:cNvPr id="41" name="Text 39"/>
          <p:cNvSpPr/>
          <p:nvPr/>
        </p:nvSpPr>
        <p:spPr>
          <a:xfrm>
            <a:off x="9936480" y="4949952"/>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a:t>
            </a:r>
            <a:endParaRPr lang="en-US" sz="1267" dirty="0">
              <a:solidFill>
                <a:prstClr val="black"/>
              </a:solidFill>
              <a:latin typeface="Calibri" panose="020F0502020204030204"/>
            </a:endParaRPr>
          </a:p>
        </p:txBody>
      </p:sp>
      <p:sp>
        <p:nvSpPr>
          <p:cNvPr id="42" name="Shape 40"/>
          <p:cNvSpPr/>
          <p:nvPr/>
        </p:nvSpPr>
        <p:spPr>
          <a:xfrm>
            <a:off x="304800" y="5401056"/>
            <a:ext cx="11582400" cy="451104"/>
          </a:xfrm>
          <a:prstGeom prst="rect">
            <a:avLst/>
          </a:prstGeom>
          <a:solidFill>
            <a:srgbClr val="F4F7F9"/>
          </a:solidFill>
          <a:ln w="12700">
            <a:solidFill>
              <a:srgbClr val="F4F7F9"/>
            </a:solidFill>
            <a:prstDash val="solid"/>
          </a:ln>
        </p:spPr>
        <p:txBody>
          <a:bodyPr/>
          <a:lstStyle/>
          <a:p>
            <a:pPr defTabSz="1219170"/>
            <a:endParaRPr lang="en-US" sz="2400">
              <a:solidFill>
                <a:prstClr val="black"/>
              </a:solidFill>
              <a:latin typeface="Calibri" panose="020F0502020204030204"/>
            </a:endParaRPr>
          </a:p>
        </p:txBody>
      </p:sp>
      <p:sp>
        <p:nvSpPr>
          <p:cNvPr id="43" name="Text 41"/>
          <p:cNvSpPr/>
          <p:nvPr/>
        </p:nvSpPr>
        <p:spPr>
          <a:xfrm>
            <a:off x="426720" y="5401056"/>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Bridge Formula — Local Set-Aside</a:t>
            </a:r>
            <a:endParaRPr lang="en-US" sz="1267" dirty="0">
              <a:solidFill>
                <a:prstClr val="black"/>
              </a:solidFill>
              <a:latin typeface="Calibri" panose="020F0502020204030204"/>
            </a:endParaRPr>
          </a:p>
        </p:txBody>
      </p:sp>
      <p:sp>
        <p:nvSpPr>
          <p:cNvPr id="44" name="Text 42"/>
          <p:cNvSpPr/>
          <p:nvPr/>
        </p:nvSpPr>
        <p:spPr>
          <a:xfrm>
            <a:off x="4693920" y="5401056"/>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$2.25B</a:t>
            </a:r>
            <a:endParaRPr lang="en-US" sz="1267" dirty="0">
              <a:solidFill>
                <a:prstClr val="black"/>
              </a:solidFill>
              <a:latin typeface="Calibri" panose="020F0502020204030204"/>
            </a:endParaRPr>
          </a:p>
        </p:txBody>
      </p:sp>
      <p:sp>
        <p:nvSpPr>
          <p:cNvPr id="45" name="Text 43"/>
          <p:cNvSpPr/>
          <p:nvPr/>
        </p:nvSpPr>
        <p:spPr>
          <a:xfrm>
            <a:off x="7254240" y="5401056"/>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In-state competition</a:t>
            </a:r>
            <a:endParaRPr lang="en-US" sz="1267" dirty="0">
              <a:solidFill>
                <a:prstClr val="black"/>
              </a:solidFill>
              <a:latin typeface="Calibri" panose="020F0502020204030204"/>
            </a:endParaRPr>
          </a:p>
        </p:txBody>
      </p:sp>
      <p:sp>
        <p:nvSpPr>
          <p:cNvPr id="46" name="Text 44"/>
          <p:cNvSpPr/>
          <p:nvPr/>
        </p:nvSpPr>
        <p:spPr>
          <a:xfrm>
            <a:off x="9936480" y="5401056"/>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$[X]M</a:t>
            </a:r>
            <a:endParaRPr lang="en-US" sz="1267" dirty="0">
              <a:solidFill>
                <a:prstClr val="black"/>
              </a:solidFill>
              <a:latin typeface="Calibri" panose="020F0502020204030204"/>
            </a:endParaRPr>
          </a:p>
        </p:txBody>
      </p:sp>
      <p:sp>
        <p:nvSpPr>
          <p:cNvPr id="47" name="Shape 45"/>
          <p:cNvSpPr/>
          <p:nvPr/>
        </p:nvSpPr>
        <p:spPr>
          <a:xfrm>
            <a:off x="304800" y="5852160"/>
            <a:ext cx="11582400" cy="451104"/>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48" name="Text 46"/>
          <p:cNvSpPr/>
          <p:nvPr/>
        </p:nvSpPr>
        <p:spPr>
          <a:xfrm>
            <a:off x="426720" y="5852160"/>
            <a:ext cx="4267200" cy="451104"/>
          </a:xfrm>
          <a:prstGeom prst="rect">
            <a:avLst/>
          </a:prstGeom>
          <a:noFill/>
          <a:ln/>
        </p:spPr>
        <p:txBody>
          <a:bodyPr wrap="square" lIns="0" tIns="0" rIns="0" bIns="0" rtlCol="0" anchor="ctr"/>
          <a:lstStyle/>
          <a:p>
            <a:pPr defTabSz="1219170"/>
            <a:r>
              <a:rPr lang="en-US" sz="1267" dirty="0">
                <a:solidFill>
                  <a:srgbClr val="1B2A3A"/>
                </a:solidFill>
                <a:latin typeface="Open Sans" pitchFamily="34" charset="0"/>
                <a:ea typeface="Open Sans" pitchFamily="34" charset="-122"/>
                <a:cs typeface="Open Sans" pitchFamily="34" charset="-120"/>
              </a:rPr>
              <a:t>Surface Transportation Accelerator (STAG)</a:t>
            </a:r>
            <a:endParaRPr lang="en-US" sz="1267" dirty="0">
              <a:solidFill>
                <a:prstClr val="black"/>
              </a:solidFill>
              <a:latin typeface="Calibri" panose="020F0502020204030204"/>
            </a:endParaRPr>
          </a:p>
        </p:txBody>
      </p:sp>
      <p:sp>
        <p:nvSpPr>
          <p:cNvPr id="49" name="Text 47"/>
          <p:cNvSpPr/>
          <p:nvPr/>
        </p:nvSpPr>
        <p:spPr>
          <a:xfrm>
            <a:off x="4693920" y="5852160"/>
            <a:ext cx="256032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$2.4B</a:t>
            </a:r>
            <a:endParaRPr lang="en-US" sz="1267" dirty="0">
              <a:solidFill>
                <a:prstClr val="black"/>
              </a:solidFill>
              <a:latin typeface="Calibri" panose="020F0502020204030204"/>
            </a:endParaRPr>
          </a:p>
        </p:txBody>
      </p:sp>
      <p:sp>
        <p:nvSpPr>
          <p:cNvPr id="50" name="Text 48"/>
          <p:cNvSpPr/>
          <p:nvPr/>
        </p:nvSpPr>
        <p:spPr>
          <a:xfrm>
            <a:off x="7254240" y="5852160"/>
            <a:ext cx="2682240" cy="451104"/>
          </a:xfrm>
          <a:prstGeom prst="rect">
            <a:avLst/>
          </a:prstGeom>
          <a:noFill/>
          <a:ln/>
        </p:spPr>
        <p:txBody>
          <a:bodyPr wrap="square" lIns="0" tIns="0" rIns="0" bIns="0" rtlCol="0" anchor="ctr"/>
          <a:lstStyle/>
          <a:p>
            <a:pPr algn="ctr" defTabSz="1219170"/>
            <a:r>
              <a:rPr lang="en-US" sz="1267" dirty="0">
                <a:solidFill>
                  <a:srgbClr val="44525E"/>
                </a:solidFill>
                <a:latin typeface="Open Sans" pitchFamily="34" charset="0"/>
                <a:ea typeface="Open Sans" pitchFamily="34" charset="-122"/>
                <a:cs typeface="Open Sans" pitchFamily="34" charset="-120"/>
              </a:rPr>
              <a:t>Potential Applicant</a:t>
            </a:r>
            <a:endParaRPr lang="en-US" sz="1267" dirty="0">
              <a:solidFill>
                <a:prstClr val="black"/>
              </a:solidFill>
              <a:latin typeface="Calibri" panose="020F0502020204030204"/>
            </a:endParaRPr>
          </a:p>
        </p:txBody>
      </p:sp>
      <p:sp>
        <p:nvSpPr>
          <p:cNvPr id="51" name="Text 49"/>
          <p:cNvSpPr/>
          <p:nvPr/>
        </p:nvSpPr>
        <p:spPr>
          <a:xfrm>
            <a:off x="9936480" y="5852160"/>
            <a:ext cx="1950720" cy="451104"/>
          </a:xfrm>
          <a:prstGeom prst="rect">
            <a:avLst/>
          </a:prstGeom>
          <a:noFill/>
          <a:ln/>
        </p:spPr>
        <p:txBody>
          <a:bodyPr wrap="square" lIns="0" tIns="0" rIns="0" bIns="0" rtlCol="0" anchor="ctr"/>
          <a:lstStyle/>
          <a:p>
            <a:pPr algn="ctr" defTabSz="1219170"/>
            <a:r>
              <a:rPr lang="en-US" sz="1267" b="1" dirty="0">
                <a:solidFill>
                  <a:srgbClr val="004D71"/>
                </a:solidFill>
                <a:latin typeface="Open Sans" pitchFamily="34" charset="0"/>
                <a:ea typeface="Open Sans" pitchFamily="34" charset="-122"/>
                <a:cs typeface="Open Sans" pitchFamily="34" charset="-120"/>
              </a:rPr>
              <a:t>-</a:t>
            </a:r>
            <a:endParaRPr lang="en-US" sz="1267" dirty="0">
              <a:solidFill>
                <a:prstClr val="black"/>
              </a:solidFill>
              <a:latin typeface="Calibri" panose="020F0502020204030204"/>
            </a:endParaRPr>
          </a:p>
        </p:txBody>
      </p:sp>
      <p:sp>
        <p:nvSpPr>
          <p:cNvPr id="52" name="Shape 50"/>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53" name="Text 51"/>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7F9"/>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97536"/>
            <a:ext cx="12192000" cy="877824"/>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487680" y="97536"/>
            <a:ext cx="11216640" cy="877824"/>
          </a:xfrm>
          <a:prstGeom prst="rect">
            <a:avLst/>
          </a:prstGeom>
          <a:noFill/>
          <a:ln/>
        </p:spPr>
        <p:txBody>
          <a:bodyPr wrap="square" lIns="0" tIns="0" rIns="0" bIns="0" rtlCol="0" anchor="ctr"/>
          <a:lstStyle/>
          <a:p>
            <a:pPr defTabSz="1219170"/>
            <a:r>
              <a:rPr lang="en-US" sz="3200" b="1" dirty="0">
                <a:solidFill>
                  <a:srgbClr val="FFFFFF"/>
                </a:solidFill>
                <a:latin typeface="Century Gothic" pitchFamily="34" charset="0"/>
                <a:ea typeface="Century Gothic" pitchFamily="34" charset="-122"/>
                <a:cs typeface="Century Gothic" pitchFamily="34" charset="-120"/>
              </a:rPr>
              <a:t>What to Watch &amp; Next Steps</a:t>
            </a:r>
            <a:endParaRPr lang="en-US" sz="3200" dirty="0">
              <a:solidFill>
                <a:prstClr val="black"/>
              </a:solidFill>
              <a:latin typeface="Calibri" panose="020F0502020204030204"/>
            </a:endParaRPr>
          </a:p>
        </p:txBody>
      </p:sp>
      <p:sp>
        <p:nvSpPr>
          <p:cNvPr id="5" name="Shape 3"/>
          <p:cNvSpPr/>
          <p:nvPr/>
        </p:nvSpPr>
        <p:spPr>
          <a:xfrm>
            <a:off x="304800" y="1219200"/>
            <a:ext cx="5486400" cy="5120640"/>
          </a:xfrm>
          <a:prstGeom prst="roundRect">
            <a:avLst>
              <a:gd name="adj" fmla="val 1905"/>
            </a:avLst>
          </a:prstGeom>
          <a:solidFill>
            <a:srgbClr val="1B2A3A"/>
          </a:solidFill>
          <a:ln w="12700">
            <a:solidFill>
              <a:srgbClr val="1B2A3A"/>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548640" y="1341120"/>
            <a:ext cx="4998720" cy="487680"/>
          </a:xfrm>
          <a:prstGeom prst="rect">
            <a:avLst/>
          </a:prstGeom>
          <a:noFill/>
          <a:ln/>
        </p:spPr>
        <p:txBody>
          <a:bodyPr wrap="square" lIns="0" tIns="0" rIns="0" bIns="0" rtlCol="0" anchor="ctr"/>
          <a:lstStyle/>
          <a:p>
            <a:pPr defTabSz="1219170"/>
            <a:r>
              <a:rPr lang="en-US" sz="2400" b="1" kern="0" spc="133" dirty="0">
                <a:solidFill>
                  <a:srgbClr val="F59E0B"/>
                </a:solidFill>
                <a:latin typeface="Open Sans" pitchFamily="34" charset="0"/>
                <a:ea typeface="Open Sans" pitchFamily="34" charset="-122"/>
                <a:cs typeface="Open Sans" pitchFamily="34" charset="-120"/>
              </a:rPr>
              <a:t>⚠  WATCH CLOSELY</a:t>
            </a:r>
            <a:endParaRPr lang="en-US" sz="2400" dirty="0">
              <a:solidFill>
                <a:prstClr val="black"/>
              </a:solidFill>
              <a:latin typeface="Calibri" panose="020F0502020204030204"/>
            </a:endParaRPr>
          </a:p>
        </p:txBody>
      </p:sp>
      <p:sp>
        <p:nvSpPr>
          <p:cNvPr id="7" name="Text 5"/>
          <p:cNvSpPr/>
          <p:nvPr/>
        </p:nvSpPr>
        <p:spPr>
          <a:xfrm>
            <a:off x="548640" y="1901952"/>
            <a:ext cx="4998720" cy="341376"/>
          </a:xfrm>
          <a:prstGeom prst="rect">
            <a:avLst/>
          </a:prstGeom>
          <a:noFill/>
          <a:ln/>
        </p:spPr>
        <p:txBody>
          <a:bodyPr wrap="square" lIns="0" tIns="0" rIns="0" bIns="0" rtlCol="0" anchor="ctr"/>
          <a:lstStyle/>
          <a:p>
            <a:pPr defTabSz="1219170"/>
            <a:r>
              <a:rPr lang="en-US" sz="1467" b="1" dirty="0">
                <a:solidFill>
                  <a:srgbClr val="7ECBDC"/>
                </a:solidFill>
                <a:latin typeface="Open Sans" pitchFamily="34" charset="0"/>
                <a:ea typeface="Open Sans" pitchFamily="34" charset="-122"/>
                <a:cs typeface="Open Sans" pitchFamily="34" charset="-120"/>
              </a:rPr>
              <a:t>Consolidated Funding Pilot</a:t>
            </a:r>
            <a:endParaRPr lang="en-US" sz="1467" dirty="0">
              <a:solidFill>
                <a:prstClr val="black"/>
              </a:solidFill>
              <a:latin typeface="Calibri" panose="020F0502020204030204"/>
            </a:endParaRPr>
          </a:p>
        </p:txBody>
      </p:sp>
      <p:sp>
        <p:nvSpPr>
          <p:cNvPr id="8" name="Text 6"/>
          <p:cNvSpPr/>
          <p:nvPr/>
        </p:nvSpPr>
        <p:spPr>
          <a:xfrm>
            <a:off x="548640" y="2243328"/>
            <a:ext cx="4998720" cy="609600"/>
          </a:xfrm>
          <a:prstGeom prst="rect">
            <a:avLst/>
          </a:prstGeom>
          <a:noFill/>
          <a:ln/>
        </p:spPr>
        <p:txBody>
          <a:bodyPr wrap="square" lIns="0" tIns="0" rIns="0" bIns="0" rtlCol="0" anchor="t"/>
          <a:lstStyle/>
          <a:p>
            <a:pPr defTabSz="1219170"/>
            <a:r>
              <a:rPr lang="en-US" sz="1333" dirty="0">
                <a:solidFill>
                  <a:srgbClr val="FFFFFF"/>
                </a:solidFill>
                <a:latin typeface="Open Sans" pitchFamily="34" charset="0"/>
                <a:ea typeface="Open Sans" pitchFamily="34" charset="-122"/>
                <a:cs typeface="Open Sans" pitchFamily="34" charset="-120"/>
              </a:rPr>
              <a:t>Up to 10 states receive a lump-sum block grant. MPOs must be consulted on local fund distribution — but consultation ≠ veto.</a:t>
            </a:r>
            <a:endParaRPr lang="en-US" sz="1333" dirty="0">
              <a:solidFill>
                <a:prstClr val="black"/>
              </a:solidFill>
              <a:latin typeface="Calibri" panose="020F0502020204030204"/>
            </a:endParaRPr>
          </a:p>
        </p:txBody>
      </p:sp>
      <p:sp>
        <p:nvSpPr>
          <p:cNvPr id="9" name="Text 7"/>
          <p:cNvSpPr/>
          <p:nvPr/>
        </p:nvSpPr>
        <p:spPr>
          <a:xfrm>
            <a:off x="548640" y="2755392"/>
            <a:ext cx="4998720" cy="341376"/>
          </a:xfrm>
          <a:prstGeom prst="rect">
            <a:avLst/>
          </a:prstGeom>
          <a:noFill/>
          <a:ln/>
        </p:spPr>
        <p:txBody>
          <a:bodyPr wrap="square" lIns="0" tIns="0" rIns="0" bIns="0" rtlCol="0" anchor="ctr"/>
          <a:lstStyle/>
          <a:p>
            <a:pPr defTabSz="1219170"/>
            <a:r>
              <a:rPr lang="en-US" sz="1467" b="1" dirty="0">
                <a:solidFill>
                  <a:srgbClr val="7ECBDC"/>
                </a:solidFill>
                <a:latin typeface="Open Sans" pitchFamily="34" charset="0"/>
                <a:ea typeface="Open Sans" pitchFamily="34" charset="-122"/>
                <a:cs typeface="Open Sans" pitchFamily="34" charset="-120"/>
              </a:rPr>
              <a:t>CRP Eliminated</a:t>
            </a:r>
            <a:endParaRPr lang="en-US" sz="1467" dirty="0">
              <a:solidFill>
                <a:prstClr val="black"/>
              </a:solidFill>
              <a:latin typeface="Calibri" panose="020F0502020204030204"/>
            </a:endParaRPr>
          </a:p>
        </p:txBody>
      </p:sp>
      <p:sp>
        <p:nvSpPr>
          <p:cNvPr id="10" name="Text 8"/>
          <p:cNvSpPr/>
          <p:nvPr/>
        </p:nvSpPr>
        <p:spPr>
          <a:xfrm>
            <a:off x="548640" y="3096768"/>
            <a:ext cx="4998720" cy="609600"/>
          </a:xfrm>
          <a:prstGeom prst="rect">
            <a:avLst/>
          </a:prstGeom>
          <a:noFill/>
          <a:ln/>
        </p:spPr>
        <p:txBody>
          <a:bodyPr wrap="square" lIns="0" tIns="0" rIns="0" bIns="0" rtlCol="0" anchor="t"/>
          <a:lstStyle/>
          <a:p>
            <a:pPr defTabSz="1219170"/>
            <a:r>
              <a:rPr lang="en-US" sz="1333" dirty="0">
                <a:solidFill>
                  <a:srgbClr val="FFFFFF"/>
                </a:solidFill>
                <a:latin typeface="Open Sans" pitchFamily="34" charset="0"/>
                <a:ea typeface="Open Sans" pitchFamily="34" charset="-122"/>
                <a:cs typeface="Open Sans" pitchFamily="34" charset="-120"/>
              </a:rPr>
              <a:t>Carbon Reduction Program ends FY27. Most projects remain eligible under STBG and CMAQ.</a:t>
            </a:r>
            <a:endParaRPr lang="en-US" sz="1333" dirty="0">
              <a:solidFill>
                <a:prstClr val="black"/>
              </a:solidFill>
              <a:latin typeface="Calibri" panose="020F0502020204030204"/>
            </a:endParaRPr>
          </a:p>
        </p:txBody>
      </p:sp>
      <p:sp>
        <p:nvSpPr>
          <p:cNvPr id="11" name="Text 9"/>
          <p:cNvSpPr/>
          <p:nvPr/>
        </p:nvSpPr>
        <p:spPr>
          <a:xfrm>
            <a:off x="548640" y="3633216"/>
            <a:ext cx="4998720" cy="341376"/>
          </a:xfrm>
          <a:prstGeom prst="rect">
            <a:avLst/>
          </a:prstGeom>
          <a:noFill/>
          <a:ln/>
        </p:spPr>
        <p:txBody>
          <a:bodyPr wrap="square" lIns="0" tIns="0" rIns="0" bIns="0" rtlCol="0" anchor="ctr"/>
          <a:lstStyle/>
          <a:p>
            <a:pPr defTabSz="1219170"/>
            <a:r>
              <a:rPr lang="en-US" sz="1467" b="1" dirty="0">
                <a:solidFill>
                  <a:srgbClr val="7ECBDC"/>
                </a:solidFill>
                <a:latin typeface="Open Sans" pitchFamily="34" charset="0"/>
                <a:ea typeface="Open Sans" pitchFamily="34" charset="-122"/>
                <a:cs typeface="Open Sans" pitchFamily="34" charset="-120"/>
              </a:rPr>
              <a:t>CMAQ Alt-Fuel Set-Aside</a:t>
            </a:r>
            <a:endParaRPr lang="en-US" sz="1467" dirty="0">
              <a:solidFill>
                <a:prstClr val="black"/>
              </a:solidFill>
              <a:latin typeface="Calibri" panose="020F0502020204030204"/>
            </a:endParaRPr>
          </a:p>
        </p:txBody>
      </p:sp>
      <p:sp>
        <p:nvSpPr>
          <p:cNvPr id="12" name="Text 10"/>
          <p:cNvSpPr/>
          <p:nvPr/>
        </p:nvSpPr>
        <p:spPr>
          <a:xfrm>
            <a:off x="548640" y="3974592"/>
            <a:ext cx="4998720" cy="609600"/>
          </a:xfrm>
          <a:prstGeom prst="rect">
            <a:avLst/>
          </a:prstGeom>
          <a:noFill/>
          <a:ln/>
        </p:spPr>
        <p:txBody>
          <a:bodyPr wrap="square" lIns="0" tIns="0" rIns="0" bIns="0" rtlCol="0" anchor="t"/>
          <a:lstStyle/>
          <a:p>
            <a:pPr defTabSz="1219170"/>
            <a:r>
              <a:rPr lang="en-US" sz="1333" dirty="0">
                <a:solidFill>
                  <a:srgbClr val="FFFFFF"/>
                </a:solidFill>
                <a:latin typeface="Open Sans" pitchFamily="34" charset="0"/>
                <a:ea typeface="Open Sans" pitchFamily="34" charset="-122"/>
                <a:cs typeface="Open Sans" pitchFamily="34" charset="-120"/>
              </a:rPr>
              <a:t>10% of CMAQ must fund alternative fueling in FY27, declining to 7% by FY30. Could reduce dollars available for regional priorities.</a:t>
            </a:r>
            <a:endParaRPr lang="en-US" sz="1333" dirty="0">
              <a:solidFill>
                <a:prstClr val="black"/>
              </a:solidFill>
              <a:latin typeface="Calibri" panose="020F0502020204030204"/>
            </a:endParaRPr>
          </a:p>
        </p:txBody>
      </p:sp>
      <p:sp>
        <p:nvSpPr>
          <p:cNvPr id="13" name="Text 11"/>
          <p:cNvSpPr/>
          <p:nvPr/>
        </p:nvSpPr>
        <p:spPr>
          <a:xfrm>
            <a:off x="548640" y="4706112"/>
            <a:ext cx="4998720" cy="341376"/>
          </a:xfrm>
          <a:prstGeom prst="rect">
            <a:avLst/>
          </a:prstGeom>
          <a:noFill/>
          <a:ln/>
        </p:spPr>
        <p:txBody>
          <a:bodyPr wrap="square" lIns="0" tIns="0" rIns="0" bIns="0" rtlCol="0" anchor="ctr"/>
          <a:lstStyle/>
          <a:p>
            <a:pPr defTabSz="1219170"/>
            <a:r>
              <a:rPr lang="en-US" sz="1467" b="1" dirty="0">
                <a:solidFill>
                  <a:srgbClr val="7ECBDC"/>
                </a:solidFill>
                <a:latin typeface="Open Sans" pitchFamily="34" charset="0"/>
                <a:ea typeface="Open Sans" pitchFamily="34" charset="-122"/>
                <a:cs typeface="Open Sans" pitchFamily="34" charset="-120"/>
              </a:rPr>
              <a:t>RTPO Funding Not Included in BA250</a:t>
            </a:r>
            <a:endParaRPr lang="en-US" sz="1467" dirty="0">
              <a:solidFill>
                <a:prstClr val="black"/>
              </a:solidFill>
              <a:latin typeface="Calibri" panose="020F0502020204030204"/>
            </a:endParaRPr>
          </a:p>
        </p:txBody>
      </p:sp>
      <p:sp>
        <p:nvSpPr>
          <p:cNvPr id="14" name="Text 12"/>
          <p:cNvSpPr/>
          <p:nvPr/>
        </p:nvSpPr>
        <p:spPr>
          <a:xfrm>
            <a:off x="548640" y="5047488"/>
            <a:ext cx="4998720" cy="829056"/>
          </a:xfrm>
          <a:prstGeom prst="rect">
            <a:avLst/>
          </a:prstGeom>
          <a:noFill/>
          <a:ln/>
        </p:spPr>
        <p:txBody>
          <a:bodyPr wrap="square" lIns="0" tIns="0" rIns="0" bIns="0" rtlCol="0" anchor="t"/>
          <a:lstStyle/>
          <a:p>
            <a:pPr defTabSz="1219170"/>
            <a:r>
              <a:rPr lang="en-US" sz="1333" dirty="0">
                <a:solidFill>
                  <a:srgbClr val="FFFFFF"/>
                </a:solidFill>
                <a:latin typeface="Open Sans" pitchFamily="34" charset="0"/>
                <a:ea typeface="Open Sans" pitchFamily="34" charset="-122"/>
                <a:cs typeface="Open Sans" pitchFamily="34" charset="-120"/>
              </a:rPr>
              <a:t>The Local Officials in Transportation (LOT) Coalition’s BASICS Act (H.R. 7437) RTPO proposal ($150M/yr, 100% federal) was not included in BA250. The LOT Coalition continues to support its addition in the Senate.</a:t>
            </a:r>
            <a:endParaRPr lang="en-US" sz="1333" dirty="0">
              <a:solidFill>
                <a:prstClr val="black"/>
              </a:solidFill>
              <a:latin typeface="Calibri" panose="020F0502020204030204"/>
            </a:endParaRPr>
          </a:p>
        </p:txBody>
      </p:sp>
      <p:sp>
        <p:nvSpPr>
          <p:cNvPr id="15" name="Shape 13"/>
          <p:cNvSpPr>
            <a:spLocks noGrp="1" noRot="1" noMove="1" noResize="1" noEditPoints="1" noAdjustHandles="1" noChangeArrowheads="1" noChangeShapeType="1"/>
          </p:cNvSpPr>
          <p:nvPr/>
        </p:nvSpPr>
        <p:spPr>
          <a:xfrm>
            <a:off x="6096000" y="1219200"/>
            <a:ext cx="5791200" cy="5120640"/>
          </a:xfrm>
          <a:prstGeom prst="roundRect">
            <a:avLst>
              <a:gd name="adj" fmla="val 1905"/>
            </a:avLst>
          </a:prstGeom>
          <a:solidFill>
            <a:srgbClr val="FFFFFF"/>
          </a:solidFill>
          <a:ln w="12700">
            <a:solidFill>
              <a:srgbClr val="C9D6DF"/>
            </a:solidFill>
            <a:prstDash val="solid"/>
          </a:ln>
        </p:spPr>
        <p:txBody>
          <a:bodyPr/>
          <a:lstStyle/>
          <a:p>
            <a:pPr defTabSz="1219170"/>
            <a:endParaRPr lang="en-US" sz="2400" dirty="0">
              <a:solidFill>
                <a:prstClr val="black"/>
              </a:solidFill>
              <a:latin typeface="Calibri" panose="020F0502020204030204"/>
            </a:endParaRPr>
          </a:p>
        </p:txBody>
      </p:sp>
      <p:sp>
        <p:nvSpPr>
          <p:cNvPr id="16" name="Text 14"/>
          <p:cNvSpPr/>
          <p:nvPr/>
        </p:nvSpPr>
        <p:spPr>
          <a:xfrm>
            <a:off x="6339840" y="1341120"/>
            <a:ext cx="5303520" cy="487680"/>
          </a:xfrm>
          <a:prstGeom prst="rect">
            <a:avLst/>
          </a:prstGeom>
          <a:noFill/>
          <a:ln/>
        </p:spPr>
        <p:txBody>
          <a:bodyPr wrap="square" lIns="0" tIns="0" rIns="0" bIns="0" rtlCol="0" anchor="ctr"/>
          <a:lstStyle/>
          <a:p>
            <a:pPr defTabSz="1219170"/>
            <a:r>
              <a:rPr lang="en-US" sz="2000" b="1" kern="0" spc="133" dirty="0">
                <a:solidFill>
                  <a:srgbClr val="004D71"/>
                </a:solidFill>
                <a:latin typeface="Open Sans" pitchFamily="34" charset="0"/>
                <a:ea typeface="Open Sans" pitchFamily="34" charset="-122"/>
                <a:cs typeface="Open Sans" pitchFamily="34" charset="-120"/>
              </a:rPr>
              <a:t>✓  AMPO’s RECOMMENDED ACTIONS</a:t>
            </a:r>
            <a:endParaRPr lang="en-US" sz="2000" dirty="0">
              <a:solidFill>
                <a:prstClr val="black"/>
              </a:solidFill>
              <a:latin typeface="Calibri" panose="020F0502020204030204"/>
            </a:endParaRPr>
          </a:p>
        </p:txBody>
      </p:sp>
      <p:sp>
        <p:nvSpPr>
          <p:cNvPr id="17" name="Shape 15"/>
          <p:cNvSpPr/>
          <p:nvPr/>
        </p:nvSpPr>
        <p:spPr>
          <a:xfrm>
            <a:off x="6278880" y="1999488"/>
            <a:ext cx="365760" cy="365760"/>
          </a:xfrm>
          <a:prstGeom prst="ellipse">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18" name="Text 16"/>
          <p:cNvSpPr/>
          <p:nvPr/>
        </p:nvSpPr>
        <p:spPr>
          <a:xfrm>
            <a:off x="6278880" y="1999488"/>
            <a:ext cx="365760" cy="365760"/>
          </a:xfrm>
          <a:prstGeom prst="rect">
            <a:avLst/>
          </a:prstGeom>
          <a:noFill/>
          <a:ln/>
        </p:spPr>
        <p:txBody>
          <a:bodyPr wrap="square" lIns="0" tIns="0" rIns="0" bIns="0" rtlCol="0" anchor="ctr"/>
          <a:lstStyle/>
          <a:p>
            <a:pPr algn="ctr" defTabSz="1219170"/>
            <a:r>
              <a:rPr lang="en-US" sz="1200" b="1" dirty="0">
                <a:solidFill>
                  <a:srgbClr val="FFFFFF"/>
                </a:solidFill>
                <a:latin typeface="Century Gothic" pitchFamily="34" charset="0"/>
                <a:ea typeface="Century Gothic" pitchFamily="34" charset="-122"/>
                <a:cs typeface="Century Gothic" pitchFamily="34" charset="-120"/>
              </a:rPr>
              <a:t>1</a:t>
            </a:r>
            <a:endParaRPr lang="en-US" sz="1200" dirty="0">
              <a:solidFill>
                <a:prstClr val="black"/>
              </a:solidFill>
              <a:latin typeface="Calibri" panose="020F0502020204030204"/>
            </a:endParaRPr>
          </a:p>
        </p:txBody>
      </p:sp>
      <p:sp>
        <p:nvSpPr>
          <p:cNvPr id="19" name="Text 17"/>
          <p:cNvSpPr/>
          <p:nvPr/>
        </p:nvSpPr>
        <p:spPr>
          <a:xfrm>
            <a:off x="6766560" y="1950720"/>
            <a:ext cx="4876800" cy="341376"/>
          </a:xfrm>
          <a:prstGeom prst="rect">
            <a:avLst/>
          </a:prstGeom>
          <a:noFill/>
          <a:ln/>
        </p:spPr>
        <p:txBody>
          <a:bodyPr wrap="square" lIns="0" tIns="0" rIns="0" bIns="0" rtlCol="0" anchor="ctr"/>
          <a:lstStyle/>
          <a:p>
            <a:pPr defTabSz="1219170"/>
            <a:r>
              <a:rPr lang="en-US" sz="1467" b="1" dirty="0">
                <a:solidFill>
                  <a:srgbClr val="004D71"/>
                </a:solidFill>
                <a:latin typeface="Open Sans" pitchFamily="34" charset="0"/>
                <a:ea typeface="Open Sans" pitchFamily="34" charset="-122"/>
                <a:cs typeface="Open Sans" pitchFamily="34" charset="-120"/>
              </a:rPr>
              <a:t>Educate your Congressional Delegation</a:t>
            </a:r>
            <a:endParaRPr lang="en-US" sz="1467" dirty="0">
              <a:solidFill>
                <a:prstClr val="black"/>
              </a:solidFill>
              <a:latin typeface="Calibri" panose="020F0502020204030204"/>
            </a:endParaRPr>
          </a:p>
        </p:txBody>
      </p:sp>
      <p:sp>
        <p:nvSpPr>
          <p:cNvPr id="20" name="Text 18"/>
          <p:cNvSpPr/>
          <p:nvPr/>
        </p:nvSpPr>
        <p:spPr>
          <a:xfrm>
            <a:off x="6766560" y="2292096"/>
            <a:ext cx="4876800" cy="609600"/>
          </a:xfrm>
          <a:prstGeom prst="rect">
            <a:avLst/>
          </a:prstGeom>
          <a:noFill/>
          <a:ln/>
        </p:spPr>
        <p:txBody>
          <a:bodyPr wrap="square" lIns="0" tIns="0" rIns="0" bIns="0" rtlCol="0" anchor="t"/>
          <a:lstStyle/>
          <a:p>
            <a:pPr defTabSz="1219170"/>
            <a:r>
              <a:rPr lang="en-US" sz="1333" dirty="0">
                <a:solidFill>
                  <a:srgbClr val="44525E"/>
                </a:solidFill>
                <a:latin typeface="Open Sans" pitchFamily="34" charset="0"/>
                <a:ea typeface="Open Sans" pitchFamily="34" charset="-122"/>
                <a:cs typeface="Open Sans" pitchFamily="34" charset="-120"/>
              </a:rPr>
              <a:t>Educate your delegation on BA250 wins including, planning fund improvements, local match reductions, local safety and bridge funding, increased flexible STBG funding.</a:t>
            </a:r>
            <a:endParaRPr lang="en-US" sz="1333" dirty="0">
              <a:solidFill>
                <a:prstClr val="black"/>
              </a:solidFill>
              <a:latin typeface="Calibri" panose="020F0502020204030204"/>
            </a:endParaRPr>
          </a:p>
        </p:txBody>
      </p:sp>
      <p:sp>
        <p:nvSpPr>
          <p:cNvPr id="21" name="Shape 19"/>
          <p:cNvSpPr/>
          <p:nvPr/>
        </p:nvSpPr>
        <p:spPr>
          <a:xfrm>
            <a:off x="6278880" y="3072384"/>
            <a:ext cx="365760" cy="365760"/>
          </a:xfrm>
          <a:prstGeom prst="ellipse">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22" name="Text 20"/>
          <p:cNvSpPr/>
          <p:nvPr/>
        </p:nvSpPr>
        <p:spPr>
          <a:xfrm>
            <a:off x="6278880" y="3072384"/>
            <a:ext cx="365760" cy="365760"/>
          </a:xfrm>
          <a:prstGeom prst="rect">
            <a:avLst/>
          </a:prstGeom>
          <a:noFill/>
          <a:ln/>
        </p:spPr>
        <p:txBody>
          <a:bodyPr wrap="square" lIns="0" tIns="0" rIns="0" bIns="0" rtlCol="0" anchor="ctr"/>
          <a:lstStyle/>
          <a:p>
            <a:pPr algn="ctr" defTabSz="1219170"/>
            <a:r>
              <a:rPr lang="en-US" sz="1200" b="1" dirty="0">
                <a:solidFill>
                  <a:srgbClr val="FFFFFF"/>
                </a:solidFill>
                <a:latin typeface="Century Gothic" pitchFamily="34" charset="0"/>
                <a:ea typeface="Century Gothic" pitchFamily="34" charset="-122"/>
                <a:cs typeface="Century Gothic" pitchFamily="34" charset="-120"/>
              </a:rPr>
              <a:t>2</a:t>
            </a:r>
            <a:endParaRPr lang="en-US" sz="1200" dirty="0">
              <a:solidFill>
                <a:prstClr val="black"/>
              </a:solidFill>
              <a:latin typeface="Calibri" panose="020F0502020204030204"/>
            </a:endParaRPr>
          </a:p>
        </p:txBody>
      </p:sp>
      <p:sp>
        <p:nvSpPr>
          <p:cNvPr id="23" name="Text 21"/>
          <p:cNvSpPr/>
          <p:nvPr/>
        </p:nvSpPr>
        <p:spPr>
          <a:xfrm>
            <a:off x="6766560" y="3023616"/>
            <a:ext cx="4876800" cy="341376"/>
          </a:xfrm>
          <a:prstGeom prst="rect">
            <a:avLst/>
          </a:prstGeom>
          <a:noFill/>
          <a:ln/>
        </p:spPr>
        <p:txBody>
          <a:bodyPr wrap="square" lIns="0" tIns="0" rIns="0" bIns="0" rtlCol="0" anchor="ctr"/>
          <a:lstStyle/>
          <a:p>
            <a:pPr defTabSz="1219170"/>
            <a:r>
              <a:rPr lang="en-US" sz="1467" b="1" dirty="0">
                <a:solidFill>
                  <a:srgbClr val="004D71"/>
                </a:solidFill>
                <a:latin typeface="Open Sans" pitchFamily="34" charset="0"/>
                <a:ea typeface="Open Sans" pitchFamily="34" charset="-122"/>
                <a:cs typeface="Open Sans" pitchFamily="34" charset="-120"/>
              </a:rPr>
              <a:t>Build on the Base</a:t>
            </a:r>
            <a:endParaRPr lang="en-US" sz="1467" dirty="0">
              <a:solidFill>
                <a:prstClr val="black"/>
              </a:solidFill>
              <a:latin typeface="Calibri" panose="020F0502020204030204"/>
            </a:endParaRPr>
          </a:p>
        </p:txBody>
      </p:sp>
      <p:sp>
        <p:nvSpPr>
          <p:cNvPr id="24" name="Text 22"/>
          <p:cNvSpPr/>
          <p:nvPr/>
        </p:nvSpPr>
        <p:spPr>
          <a:xfrm>
            <a:off x="6766560" y="3364992"/>
            <a:ext cx="4876800" cy="609600"/>
          </a:xfrm>
          <a:prstGeom prst="rect">
            <a:avLst/>
          </a:prstGeom>
          <a:noFill/>
          <a:ln/>
        </p:spPr>
        <p:txBody>
          <a:bodyPr wrap="square" lIns="0" tIns="0" rIns="0" bIns="0" rtlCol="0" anchor="t"/>
          <a:lstStyle/>
          <a:p>
            <a:pPr defTabSz="1219170"/>
            <a:r>
              <a:rPr lang="en-US" sz="1333" dirty="0">
                <a:solidFill>
                  <a:srgbClr val="44525E"/>
                </a:solidFill>
                <a:latin typeface="Open Sans" pitchFamily="34" charset="0"/>
                <a:ea typeface="Open Sans" pitchFamily="34" charset="-122"/>
                <a:cs typeface="Open Sans" pitchFamily="34" charset="-120"/>
              </a:rPr>
              <a:t>The reauthorization process is a long timeline. Continue educating your Delegation on the importance of meaningful support for regions/locals. Flag any concerning elements.</a:t>
            </a:r>
          </a:p>
        </p:txBody>
      </p:sp>
      <p:sp>
        <p:nvSpPr>
          <p:cNvPr id="25" name="Shape 23"/>
          <p:cNvSpPr/>
          <p:nvPr/>
        </p:nvSpPr>
        <p:spPr>
          <a:xfrm>
            <a:off x="6278880" y="4145280"/>
            <a:ext cx="365760" cy="365760"/>
          </a:xfrm>
          <a:prstGeom prst="ellipse">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26" name="Text 24"/>
          <p:cNvSpPr/>
          <p:nvPr/>
        </p:nvSpPr>
        <p:spPr>
          <a:xfrm>
            <a:off x="6278880" y="4145280"/>
            <a:ext cx="365760" cy="365760"/>
          </a:xfrm>
          <a:prstGeom prst="rect">
            <a:avLst/>
          </a:prstGeom>
          <a:noFill/>
          <a:ln/>
        </p:spPr>
        <p:txBody>
          <a:bodyPr wrap="square" lIns="0" tIns="0" rIns="0" bIns="0" rtlCol="0" anchor="ctr"/>
          <a:lstStyle/>
          <a:p>
            <a:pPr algn="ctr" defTabSz="1219170"/>
            <a:r>
              <a:rPr lang="en-US" sz="1200" b="1" dirty="0">
                <a:solidFill>
                  <a:srgbClr val="FFFFFF"/>
                </a:solidFill>
                <a:latin typeface="Century Gothic" pitchFamily="34" charset="0"/>
                <a:ea typeface="Century Gothic" pitchFamily="34" charset="-122"/>
                <a:cs typeface="Century Gothic" pitchFamily="34" charset="-120"/>
              </a:rPr>
              <a:t>3</a:t>
            </a:r>
            <a:endParaRPr lang="en-US" sz="1200" dirty="0">
              <a:solidFill>
                <a:prstClr val="black"/>
              </a:solidFill>
              <a:latin typeface="Calibri" panose="020F0502020204030204"/>
            </a:endParaRPr>
          </a:p>
        </p:txBody>
      </p:sp>
      <p:sp>
        <p:nvSpPr>
          <p:cNvPr id="27" name="Text 25"/>
          <p:cNvSpPr/>
          <p:nvPr/>
        </p:nvSpPr>
        <p:spPr>
          <a:xfrm>
            <a:off x="6766560" y="4096512"/>
            <a:ext cx="4876800" cy="341376"/>
          </a:xfrm>
          <a:prstGeom prst="rect">
            <a:avLst/>
          </a:prstGeom>
          <a:noFill/>
          <a:ln/>
        </p:spPr>
        <p:txBody>
          <a:bodyPr wrap="square" lIns="0" tIns="0" rIns="0" bIns="0" rtlCol="0" anchor="ctr"/>
          <a:lstStyle/>
          <a:p>
            <a:pPr defTabSz="1219170"/>
            <a:r>
              <a:rPr lang="en-US" sz="1467" b="1" dirty="0">
                <a:solidFill>
                  <a:srgbClr val="004D71"/>
                </a:solidFill>
                <a:latin typeface="Open Sans" pitchFamily="34" charset="0"/>
                <a:ea typeface="Open Sans" pitchFamily="34" charset="-122"/>
                <a:cs typeface="Open Sans" pitchFamily="34" charset="-120"/>
              </a:rPr>
              <a:t>Follow the Process</a:t>
            </a:r>
            <a:endParaRPr lang="en-US" sz="1467" dirty="0">
              <a:solidFill>
                <a:prstClr val="black"/>
              </a:solidFill>
            </a:endParaRPr>
          </a:p>
        </p:txBody>
      </p:sp>
      <p:sp>
        <p:nvSpPr>
          <p:cNvPr id="28" name="Text 26"/>
          <p:cNvSpPr/>
          <p:nvPr/>
        </p:nvSpPr>
        <p:spPr>
          <a:xfrm>
            <a:off x="6766560" y="4437888"/>
            <a:ext cx="4876800" cy="609600"/>
          </a:xfrm>
          <a:prstGeom prst="rect">
            <a:avLst/>
          </a:prstGeom>
          <a:noFill/>
          <a:ln/>
        </p:spPr>
        <p:txBody>
          <a:bodyPr wrap="square" lIns="0" tIns="0" rIns="0" bIns="0" rtlCol="0" anchor="t"/>
          <a:lstStyle/>
          <a:p>
            <a:pPr defTabSz="1219170"/>
            <a:r>
              <a:rPr lang="en-US" sz="1333" dirty="0">
                <a:solidFill>
                  <a:srgbClr val="44525E"/>
                </a:solidFill>
                <a:latin typeface="Open Sans" pitchFamily="34" charset="0"/>
                <a:ea typeface="Open Sans" pitchFamily="34" charset="-122"/>
                <a:cs typeface="Open Sans" pitchFamily="34" charset="-120"/>
              </a:rPr>
              <a:t>AMPO has lots of resources surrounding national and federal updates on the federal surface transportation reauthorization process. Follow our newsletter and reach out with questions</a:t>
            </a:r>
            <a:endParaRPr lang="en-US" sz="1333" dirty="0">
              <a:solidFill>
                <a:prstClr val="black"/>
              </a:solidFill>
            </a:endParaRPr>
          </a:p>
        </p:txBody>
      </p:sp>
      <p:sp>
        <p:nvSpPr>
          <p:cNvPr id="30" name="Text 28"/>
          <p:cNvSpPr/>
          <p:nvPr/>
        </p:nvSpPr>
        <p:spPr>
          <a:xfrm>
            <a:off x="6278880" y="5218176"/>
            <a:ext cx="365760" cy="365760"/>
          </a:xfrm>
          <a:prstGeom prst="rect">
            <a:avLst/>
          </a:prstGeom>
          <a:noFill/>
          <a:ln/>
        </p:spPr>
        <p:txBody>
          <a:bodyPr wrap="square" lIns="0" tIns="0" rIns="0" bIns="0" rtlCol="0" anchor="ctr"/>
          <a:lstStyle/>
          <a:p>
            <a:pPr algn="ctr" defTabSz="1219170"/>
            <a:r>
              <a:rPr lang="en-US" sz="1200" b="1" dirty="0">
                <a:solidFill>
                  <a:srgbClr val="FFFFFF"/>
                </a:solidFill>
                <a:latin typeface="Century Gothic" pitchFamily="34" charset="0"/>
                <a:ea typeface="Century Gothic" pitchFamily="34" charset="-122"/>
                <a:cs typeface="Century Gothic" pitchFamily="34" charset="-120"/>
              </a:rPr>
              <a:t>4</a:t>
            </a:r>
            <a:endParaRPr lang="en-US" sz="1200" dirty="0">
              <a:solidFill>
                <a:prstClr val="black"/>
              </a:solidFill>
              <a:latin typeface="Calibri" panose="020F0502020204030204"/>
            </a:endParaRPr>
          </a:p>
        </p:txBody>
      </p:sp>
      <p:sp>
        <p:nvSpPr>
          <p:cNvPr id="33" name="Shape 31"/>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4" name="Text 32"/>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
        <p:nvSpPr>
          <p:cNvPr id="42" name="Shape 23">
            <a:extLst>
              <a:ext uri="{FF2B5EF4-FFF2-40B4-BE49-F238E27FC236}">
                <a16:creationId xmlns:a16="http://schemas.microsoft.com/office/drawing/2014/main" id="{A0DC2F2A-9B24-7BE4-8C28-AFC7E486A20D}"/>
              </a:ext>
            </a:extLst>
          </p:cNvPr>
          <p:cNvSpPr/>
          <p:nvPr/>
        </p:nvSpPr>
        <p:spPr>
          <a:xfrm>
            <a:off x="6278880" y="5273040"/>
            <a:ext cx="365760" cy="365760"/>
          </a:xfrm>
          <a:prstGeom prst="ellipse">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44" name="Text 24">
            <a:extLst>
              <a:ext uri="{FF2B5EF4-FFF2-40B4-BE49-F238E27FC236}">
                <a16:creationId xmlns:a16="http://schemas.microsoft.com/office/drawing/2014/main" id="{137B9AF3-502F-A00C-F6AD-6E416BF6D3C9}"/>
              </a:ext>
            </a:extLst>
          </p:cNvPr>
          <p:cNvSpPr/>
          <p:nvPr/>
        </p:nvSpPr>
        <p:spPr>
          <a:xfrm>
            <a:off x="6278880" y="5273040"/>
            <a:ext cx="365760" cy="365760"/>
          </a:xfrm>
          <a:prstGeom prst="rect">
            <a:avLst/>
          </a:prstGeom>
          <a:noFill/>
          <a:ln/>
        </p:spPr>
        <p:txBody>
          <a:bodyPr wrap="square" lIns="0" tIns="0" rIns="0" bIns="0" rtlCol="0" anchor="ctr"/>
          <a:lstStyle/>
          <a:p>
            <a:pPr algn="ctr" defTabSz="1219170"/>
            <a:r>
              <a:rPr lang="en-US" sz="1200" b="1" dirty="0">
                <a:solidFill>
                  <a:srgbClr val="FFFFFF"/>
                </a:solidFill>
                <a:latin typeface="Century Gothic" pitchFamily="34" charset="0"/>
                <a:ea typeface="Century Gothic" pitchFamily="34" charset="-122"/>
                <a:cs typeface="Century Gothic" pitchFamily="34" charset="-120"/>
              </a:rPr>
              <a:t>3</a:t>
            </a:r>
            <a:endParaRPr lang="en-US" sz="1200" dirty="0">
              <a:solidFill>
                <a:prstClr val="black"/>
              </a:solidFill>
              <a:latin typeface="Calibri" panose="020F0502020204030204"/>
            </a:endParaRPr>
          </a:p>
        </p:txBody>
      </p:sp>
      <p:sp>
        <p:nvSpPr>
          <p:cNvPr id="46" name="Text 25">
            <a:extLst>
              <a:ext uri="{FF2B5EF4-FFF2-40B4-BE49-F238E27FC236}">
                <a16:creationId xmlns:a16="http://schemas.microsoft.com/office/drawing/2014/main" id="{A10E9EB0-D54B-320B-E944-160D4A5DB34F}"/>
              </a:ext>
            </a:extLst>
          </p:cNvPr>
          <p:cNvSpPr/>
          <p:nvPr/>
        </p:nvSpPr>
        <p:spPr>
          <a:xfrm>
            <a:off x="6766560" y="5218176"/>
            <a:ext cx="4876800" cy="341376"/>
          </a:xfrm>
          <a:prstGeom prst="rect">
            <a:avLst/>
          </a:prstGeom>
          <a:noFill/>
          <a:ln/>
        </p:spPr>
        <p:txBody>
          <a:bodyPr wrap="square" lIns="0" tIns="0" rIns="0" bIns="0" rtlCol="0" anchor="ctr"/>
          <a:lstStyle/>
          <a:p>
            <a:pPr defTabSz="1219170"/>
            <a:r>
              <a:rPr lang="en-US" sz="1467" b="1" dirty="0">
                <a:solidFill>
                  <a:srgbClr val="004D71"/>
                </a:solidFill>
                <a:latin typeface="Open Sans" pitchFamily="34" charset="0"/>
                <a:ea typeface="Open Sans" pitchFamily="34" charset="-122"/>
                <a:cs typeface="Open Sans" pitchFamily="34" charset="-120"/>
              </a:rPr>
              <a:t>Work with your National Organizations</a:t>
            </a:r>
            <a:endParaRPr lang="en-US" sz="1467" dirty="0">
              <a:solidFill>
                <a:prstClr val="black"/>
              </a:solidFill>
            </a:endParaRPr>
          </a:p>
        </p:txBody>
      </p:sp>
      <p:sp>
        <p:nvSpPr>
          <p:cNvPr id="48" name="Text 26">
            <a:extLst>
              <a:ext uri="{FF2B5EF4-FFF2-40B4-BE49-F238E27FC236}">
                <a16:creationId xmlns:a16="http://schemas.microsoft.com/office/drawing/2014/main" id="{4A76CADE-F69F-C470-FA72-4E59BA406481}"/>
              </a:ext>
            </a:extLst>
          </p:cNvPr>
          <p:cNvSpPr/>
          <p:nvPr/>
        </p:nvSpPr>
        <p:spPr>
          <a:xfrm>
            <a:off x="6766560" y="5559552"/>
            <a:ext cx="4876800" cy="609600"/>
          </a:xfrm>
          <a:prstGeom prst="rect">
            <a:avLst/>
          </a:prstGeom>
          <a:noFill/>
          <a:ln/>
        </p:spPr>
        <p:txBody>
          <a:bodyPr wrap="square" lIns="0" tIns="0" rIns="0" bIns="0" rtlCol="0" anchor="t"/>
          <a:lstStyle/>
          <a:p>
            <a:pPr defTabSz="1219170"/>
            <a:r>
              <a:rPr lang="en-US" sz="1333" dirty="0">
                <a:solidFill>
                  <a:srgbClr val="44525E"/>
                </a:solidFill>
                <a:latin typeface="Open Sans" pitchFamily="34" charset="0"/>
                <a:ea typeface="Open Sans" pitchFamily="34" charset="-122"/>
                <a:cs typeface="Open Sans" pitchFamily="34" charset="-120"/>
              </a:rPr>
              <a:t>AMPO as well as the LOT coalition (NLC, NACo, USCM, NADO, NARC, and NADO) have resources to help support local and regional engagement in the reauthorization process.</a:t>
            </a:r>
            <a:endParaRPr lang="en-US" sz="1333" dirty="0">
              <a:solidFill>
                <a:prstClr val="black"/>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D45"/>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9509760" y="97536"/>
            <a:ext cx="268224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10119360" y="548640"/>
            <a:ext cx="1463040" cy="1463040"/>
          </a:xfrm>
          <a:prstGeom prst="rect">
            <a:avLst/>
          </a:prstGeom>
        </p:spPr>
      </p:pic>
      <p:sp>
        <p:nvSpPr>
          <p:cNvPr id="5" name="Text 2"/>
          <p:cNvSpPr/>
          <p:nvPr/>
        </p:nvSpPr>
        <p:spPr>
          <a:xfrm>
            <a:off x="609600" y="731520"/>
            <a:ext cx="8778240" cy="2194560"/>
          </a:xfrm>
          <a:prstGeom prst="rect">
            <a:avLst/>
          </a:prstGeom>
          <a:noFill/>
          <a:ln/>
        </p:spPr>
        <p:txBody>
          <a:bodyPr wrap="square" lIns="0" tIns="0" rIns="0" bIns="0" rtlCol="0" anchor="t"/>
          <a:lstStyle/>
          <a:p>
            <a:pPr defTabSz="1219170"/>
            <a:r>
              <a:rPr lang="en-US" sz="6933" b="1" dirty="0">
                <a:solidFill>
                  <a:srgbClr val="FFFFFF"/>
                </a:solidFill>
                <a:latin typeface="Century Gothic" pitchFamily="34" charset="0"/>
                <a:ea typeface="Century Gothic" pitchFamily="34" charset="-122"/>
                <a:cs typeface="Century Gothic" pitchFamily="34" charset="-120"/>
              </a:rPr>
              <a:t>Questions &amp;</a:t>
            </a:r>
            <a:endParaRPr lang="en-US" sz="6933" dirty="0">
              <a:solidFill>
                <a:prstClr val="black"/>
              </a:solidFill>
              <a:latin typeface="Calibri" panose="020F0502020204030204"/>
            </a:endParaRPr>
          </a:p>
          <a:p>
            <a:pPr defTabSz="1219170"/>
            <a:r>
              <a:rPr lang="en-US" sz="6933" b="1" dirty="0">
                <a:solidFill>
                  <a:srgbClr val="FFFFFF"/>
                </a:solidFill>
                <a:latin typeface="Century Gothic" pitchFamily="34" charset="0"/>
                <a:ea typeface="Century Gothic" pitchFamily="34" charset="-122"/>
                <a:cs typeface="Century Gothic" pitchFamily="34" charset="-120"/>
              </a:rPr>
              <a:t>Discussion</a:t>
            </a:r>
            <a:endParaRPr lang="en-US" sz="6933" dirty="0">
              <a:solidFill>
                <a:prstClr val="black"/>
              </a:solidFill>
              <a:latin typeface="Calibri" panose="020F0502020204030204"/>
            </a:endParaRPr>
          </a:p>
        </p:txBody>
      </p:sp>
      <p:sp>
        <p:nvSpPr>
          <p:cNvPr id="6" name="Shape 3"/>
          <p:cNvSpPr/>
          <p:nvPr/>
        </p:nvSpPr>
        <p:spPr>
          <a:xfrm>
            <a:off x="609600" y="3230880"/>
            <a:ext cx="5120640" cy="3048000"/>
          </a:xfrm>
          <a:prstGeom prst="roundRect">
            <a:avLst>
              <a:gd name="adj" fmla="val 4000"/>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7" name="Text 4"/>
          <p:cNvSpPr/>
          <p:nvPr/>
        </p:nvSpPr>
        <p:spPr>
          <a:xfrm>
            <a:off x="792480" y="3389376"/>
            <a:ext cx="4754880" cy="609600"/>
          </a:xfrm>
          <a:prstGeom prst="rect">
            <a:avLst/>
          </a:prstGeom>
          <a:noFill/>
          <a:ln/>
        </p:spPr>
        <p:txBody>
          <a:bodyPr wrap="square" lIns="0" tIns="0" rIns="0" bIns="0" rtlCol="0" anchor="ctr"/>
          <a:lstStyle/>
          <a:p>
            <a:pPr defTabSz="1219170"/>
            <a:r>
              <a:rPr lang="en-US" sz="2933" b="1" dirty="0">
                <a:solidFill>
                  <a:srgbClr val="004D71"/>
                </a:solidFill>
                <a:latin typeface="Century Gothic" pitchFamily="34" charset="0"/>
                <a:ea typeface="Century Gothic" pitchFamily="34" charset="-122"/>
                <a:cs typeface="Century Gothic" pitchFamily="34" charset="-120"/>
              </a:rPr>
              <a:t>Contact</a:t>
            </a:r>
            <a:endParaRPr lang="en-US" sz="2933" dirty="0">
              <a:solidFill>
                <a:prstClr val="black"/>
              </a:solidFill>
              <a:latin typeface="Calibri" panose="020F0502020204030204"/>
            </a:endParaRPr>
          </a:p>
        </p:txBody>
      </p:sp>
      <p:sp>
        <p:nvSpPr>
          <p:cNvPr id="8" name="Text 5"/>
          <p:cNvSpPr/>
          <p:nvPr/>
        </p:nvSpPr>
        <p:spPr>
          <a:xfrm>
            <a:off x="792480" y="4023360"/>
            <a:ext cx="4754880" cy="390144"/>
          </a:xfrm>
          <a:prstGeom prst="rect">
            <a:avLst/>
          </a:prstGeom>
          <a:noFill/>
          <a:ln/>
        </p:spPr>
        <p:txBody>
          <a:bodyPr wrap="square" lIns="0" tIns="0" rIns="0" bIns="0" rtlCol="0" anchor="ctr"/>
          <a:lstStyle/>
          <a:p>
            <a:pPr defTabSz="1219170"/>
            <a:r>
              <a:rPr lang="en-US" sz="1867" b="1" dirty="0">
                <a:solidFill>
                  <a:srgbClr val="1B2A3A"/>
                </a:solidFill>
                <a:latin typeface="Open Sans" pitchFamily="34" charset="0"/>
                <a:ea typeface="Open Sans" pitchFamily="34" charset="-122"/>
                <a:cs typeface="Open Sans" pitchFamily="34" charset="-120"/>
              </a:rPr>
              <a:t>[MPO Director Name]</a:t>
            </a:r>
            <a:endParaRPr lang="en-US" sz="1867" dirty="0">
              <a:solidFill>
                <a:prstClr val="black"/>
              </a:solidFill>
              <a:latin typeface="Calibri" panose="020F0502020204030204"/>
            </a:endParaRPr>
          </a:p>
        </p:txBody>
      </p:sp>
      <p:sp>
        <p:nvSpPr>
          <p:cNvPr id="9" name="Text 6"/>
          <p:cNvSpPr/>
          <p:nvPr/>
        </p:nvSpPr>
        <p:spPr>
          <a:xfrm>
            <a:off x="792480" y="4413504"/>
            <a:ext cx="4754880" cy="1645920"/>
          </a:xfrm>
          <a:prstGeom prst="rect">
            <a:avLst/>
          </a:prstGeom>
          <a:noFill/>
          <a:ln/>
        </p:spPr>
        <p:txBody>
          <a:bodyPr wrap="square" lIns="0" tIns="0" rIns="0" bIns="0" rtlCol="0" anchor="t"/>
          <a:lstStyle/>
          <a:p>
            <a:pPr defTabSz="1219170"/>
            <a:r>
              <a:rPr lang="en-US" sz="1600" dirty="0">
                <a:solidFill>
                  <a:srgbClr val="44525E"/>
                </a:solidFill>
                <a:latin typeface="Open Sans" pitchFamily="34" charset="0"/>
                <a:ea typeface="Open Sans" pitchFamily="34" charset="-122"/>
                <a:cs typeface="Open Sans" pitchFamily="34" charset="-120"/>
              </a:rPr>
              <a:t>[Title]</a:t>
            </a:r>
            <a:endParaRPr lang="en-US" sz="1600" dirty="0">
              <a:solidFill>
                <a:prstClr val="black"/>
              </a:solidFill>
              <a:latin typeface="Calibri" panose="020F0502020204030204"/>
            </a:endParaRPr>
          </a:p>
          <a:p>
            <a:pPr defTabSz="1219170"/>
            <a:r>
              <a:rPr lang="en-US" sz="1600" dirty="0">
                <a:solidFill>
                  <a:srgbClr val="44525E"/>
                </a:solidFill>
                <a:latin typeface="Open Sans" pitchFamily="34" charset="0"/>
                <a:ea typeface="Open Sans" pitchFamily="34" charset="-122"/>
                <a:cs typeface="Open Sans" pitchFamily="34" charset="-120"/>
              </a:rPr>
              <a:t>[MPO Name]</a:t>
            </a:r>
            <a:endParaRPr lang="en-US" sz="1600" dirty="0">
              <a:solidFill>
                <a:prstClr val="black"/>
              </a:solidFill>
              <a:latin typeface="Calibri" panose="020F0502020204030204"/>
            </a:endParaRPr>
          </a:p>
          <a:p>
            <a:pPr defTabSz="1219170"/>
            <a:r>
              <a:rPr lang="en-US" sz="1600" dirty="0">
                <a:solidFill>
                  <a:srgbClr val="44525E"/>
                </a:solidFill>
                <a:latin typeface="Open Sans" pitchFamily="34" charset="0"/>
                <a:ea typeface="Open Sans" pitchFamily="34" charset="-122"/>
                <a:cs typeface="Open Sans" pitchFamily="34" charset="-120"/>
              </a:rPr>
              <a:t>[email@mpo.org]</a:t>
            </a:r>
            <a:endParaRPr lang="en-US" sz="1600" dirty="0">
              <a:solidFill>
                <a:prstClr val="black"/>
              </a:solidFill>
              <a:latin typeface="Calibri" panose="020F0502020204030204"/>
            </a:endParaRPr>
          </a:p>
          <a:p>
            <a:pPr defTabSz="1219170"/>
            <a:r>
              <a:rPr lang="en-US" sz="1600" dirty="0">
                <a:solidFill>
                  <a:srgbClr val="44525E"/>
                </a:solidFill>
                <a:latin typeface="Open Sans" pitchFamily="34" charset="0"/>
                <a:ea typeface="Open Sans" pitchFamily="34" charset="-122"/>
                <a:cs typeface="Open Sans" pitchFamily="34" charset="-120"/>
              </a:rPr>
              <a:t>[Phone]</a:t>
            </a:r>
            <a:endParaRPr lang="en-US" sz="1600" dirty="0">
              <a:solidFill>
                <a:prstClr val="black"/>
              </a:solidFill>
              <a:latin typeface="Calibri" panose="020F0502020204030204"/>
            </a:endParaRPr>
          </a:p>
        </p:txBody>
      </p:sp>
      <p:sp>
        <p:nvSpPr>
          <p:cNvPr id="10" name="Shape 7"/>
          <p:cNvSpPr/>
          <p:nvPr/>
        </p:nvSpPr>
        <p:spPr>
          <a:xfrm>
            <a:off x="6339840" y="3230880"/>
            <a:ext cx="5242560" cy="3048000"/>
          </a:xfrm>
          <a:prstGeom prst="roundRect">
            <a:avLst>
              <a:gd name="adj" fmla="val 4000"/>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11" name="Text 8"/>
          <p:cNvSpPr/>
          <p:nvPr/>
        </p:nvSpPr>
        <p:spPr>
          <a:xfrm>
            <a:off x="6583680" y="3413760"/>
            <a:ext cx="4754880" cy="548640"/>
          </a:xfrm>
          <a:prstGeom prst="rect">
            <a:avLst/>
          </a:prstGeom>
          <a:noFill/>
          <a:ln/>
        </p:spPr>
        <p:txBody>
          <a:bodyPr wrap="square" lIns="0" tIns="0" rIns="0" bIns="0" rtlCol="0" anchor="ctr"/>
          <a:lstStyle/>
          <a:p>
            <a:pPr defTabSz="1219170"/>
            <a:r>
              <a:rPr lang="en-US" sz="2930" b="1" kern="0" spc="133" dirty="0">
                <a:solidFill>
                  <a:srgbClr val="F59E0B"/>
                </a:solidFill>
                <a:latin typeface="Open Sans" pitchFamily="34" charset="0"/>
                <a:ea typeface="Open Sans" pitchFamily="34" charset="-122"/>
                <a:cs typeface="Open Sans" pitchFamily="34" charset="-120"/>
              </a:rPr>
              <a:t>AMPO Resources</a:t>
            </a:r>
            <a:endParaRPr lang="en-US" sz="2930" dirty="0">
              <a:solidFill>
                <a:prstClr val="black"/>
              </a:solidFill>
              <a:latin typeface="Calibri" panose="020F0502020204030204"/>
            </a:endParaRPr>
          </a:p>
        </p:txBody>
      </p:sp>
      <p:sp>
        <p:nvSpPr>
          <p:cNvPr id="12" name="Text 9"/>
          <p:cNvSpPr/>
          <p:nvPr/>
        </p:nvSpPr>
        <p:spPr>
          <a:xfrm>
            <a:off x="6583680" y="3962400"/>
            <a:ext cx="4754880" cy="1687603"/>
          </a:xfrm>
          <a:prstGeom prst="rect">
            <a:avLst/>
          </a:prstGeom>
          <a:noFill/>
          <a:ln/>
        </p:spPr>
        <p:txBody>
          <a:bodyPr wrap="square" lIns="0" tIns="0" rIns="0" bIns="0" rtlCol="0" anchor="t"/>
          <a:lstStyle/>
          <a:p>
            <a:pPr marL="285750"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4">
                  <a:extLst>
                    <a:ext uri="{A12FA001-AC4F-418D-AE19-62706E023703}">
                      <ahyp:hlinkClr xmlns:ahyp="http://schemas.microsoft.com/office/drawing/2018/hyperlinkcolor" val="tx"/>
                    </a:ext>
                  </a:extLst>
                </a:hlinkClick>
              </a:rPr>
              <a:t>AMPO BA250 Legislative Guide</a:t>
            </a:r>
            <a:endParaRPr lang="en-US" sz="1500" b="1" dirty="0">
              <a:solidFill>
                <a:srgbClr val="85DFFF"/>
              </a:solidFill>
              <a:latin typeface="Open Sans" pitchFamily="34" charset="0"/>
              <a:ea typeface="Open Sans" pitchFamily="34" charset="-122"/>
              <a:cs typeface="Open Sans" pitchFamily="34" charset="-120"/>
            </a:endParaRPr>
          </a:p>
          <a:p>
            <a:pPr marL="742950" lvl="1"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5">
                  <a:extLst>
                    <a:ext uri="{A12FA001-AC4F-418D-AE19-62706E023703}">
                      <ahyp:hlinkClr xmlns:ahyp="http://schemas.microsoft.com/office/drawing/2018/hyperlinkcolor" val="tx"/>
                    </a:ext>
                  </a:extLst>
                </a:hlinkClick>
              </a:rPr>
              <a:t>AMPO Amendment Tracker</a:t>
            </a:r>
            <a:endParaRPr lang="en-US" sz="1500" b="1" dirty="0">
              <a:solidFill>
                <a:srgbClr val="85DFFF"/>
              </a:solidFill>
              <a:latin typeface="Open Sans" pitchFamily="34" charset="0"/>
              <a:ea typeface="Open Sans" pitchFamily="34" charset="-122"/>
              <a:cs typeface="Open Sans" pitchFamily="34" charset="-120"/>
            </a:endParaRPr>
          </a:p>
          <a:p>
            <a:pPr marL="285750"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6">
                  <a:extLst>
                    <a:ext uri="{A12FA001-AC4F-418D-AE19-62706E023703}">
                      <ahyp:hlinkClr xmlns:ahyp="http://schemas.microsoft.com/office/drawing/2018/hyperlinkcolor" val="tx"/>
                    </a:ext>
                  </a:extLst>
                </a:hlinkClick>
              </a:rPr>
              <a:t>AMPO Summary Slide Deck</a:t>
            </a:r>
            <a:endParaRPr lang="en-US" sz="1500" b="1" dirty="0">
              <a:solidFill>
                <a:srgbClr val="85DFFF"/>
              </a:solidFill>
              <a:latin typeface="Open Sans" pitchFamily="34" charset="0"/>
              <a:ea typeface="Open Sans" pitchFamily="34" charset="-122"/>
              <a:cs typeface="Open Sans" pitchFamily="34" charset="-120"/>
            </a:endParaRPr>
          </a:p>
          <a:p>
            <a:pPr marL="285750"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7">
                  <a:extLst>
                    <a:ext uri="{A12FA001-AC4F-418D-AE19-62706E023703}">
                      <ahyp:hlinkClr xmlns:ahyp="http://schemas.microsoft.com/office/drawing/2018/hyperlinkcolor" val="tx"/>
                    </a:ext>
                  </a:extLst>
                </a:hlinkClick>
              </a:rPr>
              <a:t>AMPO BA250 Summary Handouts</a:t>
            </a:r>
            <a:r>
              <a:rPr lang="en-US" sz="1500" b="1" dirty="0">
                <a:solidFill>
                  <a:srgbClr val="85DFFF"/>
                </a:solidFill>
                <a:latin typeface="Open Sans" pitchFamily="34" charset="0"/>
                <a:ea typeface="Open Sans" pitchFamily="34" charset="-122"/>
                <a:cs typeface="Open Sans" pitchFamily="34" charset="-120"/>
              </a:rPr>
              <a:t>
</a:t>
            </a:r>
            <a:r>
              <a:rPr lang="en-US" sz="1500" b="1" dirty="0">
                <a:solidFill>
                  <a:srgbClr val="85DFFF"/>
                </a:solidFill>
                <a:latin typeface="Open Sans" pitchFamily="34" charset="0"/>
                <a:ea typeface="Open Sans" pitchFamily="34" charset="-122"/>
                <a:cs typeface="Open Sans" pitchFamily="34" charset="-120"/>
                <a:hlinkClick r:id="rId8">
                  <a:extLst>
                    <a:ext uri="{A12FA001-AC4F-418D-AE19-62706E023703}">
                      <ahyp:hlinkClr xmlns:ahyp="http://schemas.microsoft.com/office/drawing/2018/hyperlinkcolor" val="tx"/>
                    </a:ext>
                  </a:extLst>
                </a:hlinkClick>
              </a:rPr>
              <a:t>AMPO BA250 Letter of Support</a:t>
            </a:r>
            <a:endParaRPr lang="en-US" sz="1500" b="1" dirty="0">
              <a:solidFill>
                <a:srgbClr val="85DFFF"/>
              </a:solidFill>
              <a:latin typeface="Open Sans" pitchFamily="34" charset="0"/>
              <a:ea typeface="Open Sans" pitchFamily="34" charset="-122"/>
              <a:cs typeface="Open Sans" pitchFamily="34" charset="-120"/>
            </a:endParaRPr>
          </a:p>
          <a:p>
            <a:pPr marL="285750"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9">
                  <a:extLst>
                    <a:ext uri="{A12FA001-AC4F-418D-AE19-62706E023703}">
                      <ahyp:hlinkClr xmlns:ahyp="http://schemas.microsoft.com/office/drawing/2018/hyperlinkcolor" val="tx"/>
                    </a:ext>
                  </a:extLst>
                </a:hlinkClick>
              </a:rPr>
              <a:t>National Beat Federal Policy Newsletter</a:t>
            </a:r>
            <a:endParaRPr lang="en-US" sz="1500" b="1" dirty="0">
              <a:solidFill>
                <a:srgbClr val="85DFFF"/>
              </a:solidFill>
              <a:latin typeface="Open Sans" pitchFamily="34" charset="0"/>
              <a:ea typeface="Open Sans" pitchFamily="34" charset="-122"/>
              <a:cs typeface="Open Sans" pitchFamily="34" charset="-120"/>
            </a:endParaRPr>
          </a:p>
          <a:p>
            <a:pPr marL="742950" lvl="1" indent="-285750" defTabSz="1219170">
              <a:buFont typeface="Arial" panose="020B0604020202020204" pitchFamily="34" charset="0"/>
              <a:buChar char="•"/>
            </a:pPr>
            <a:r>
              <a:rPr lang="en-US" sz="1500" b="1" dirty="0">
                <a:solidFill>
                  <a:srgbClr val="85DFFF"/>
                </a:solidFill>
                <a:latin typeface="Open Sans" pitchFamily="34" charset="0"/>
                <a:ea typeface="Open Sans" pitchFamily="34" charset="-122"/>
                <a:cs typeface="Open Sans" pitchFamily="34" charset="-120"/>
                <a:hlinkClick r:id="rId10">
                  <a:extLst>
                    <a:ext uri="{A12FA001-AC4F-418D-AE19-62706E023703}">
                      <ahyp:hlinkClr xmlns:ahyp="http://schemas.microsoft.com/office/drawing/2018/hyperlinkcolor" val="tx"/>
                    </a:ext>
                  </a:extLst>
                </a:hlinkClick>
              </a:rPr>
              <a:t>Past Editions of the National Beat</a:t>
            </a:r>
            <a:endParaRPr lang="en-US" sz="1500" b="1" dirty="0">
              <a:solidFill>
                <a:srgbClr val="85DFFF"/>
              </a:solidFill>
              <a:latin typeface="Calibri" panose="020F0502020204030204"/>
            </a:endParaRPr>
          </a:p>
        </p:txBody>
      </p:sp>
      <p:sp>
        <p:nvSpPr>
          <p:cNvPr id="13" name="Text 10"/>
          <p:cNvSpPr/>
          <p:nvPr/>
        </p:nvSpPr>
        <p:spPr>
          <a:xfrm>
            <a:off x="6583680" y="5650003"/>
            <a:ext cx="4754880" cy="548640"/>
          </a:xfrm>
          <a:prstGeom prst="rect">
            <a:avLst/>
          </a:prstGeom>
          <a:noFill/>
          <a:ln/>
        </p:spPr>
        <p:txBody>
          <a:bodyPr wrap="square" lIns="0" tIns="0" rIns="0" bIns="0" rtlCol="0" anchor="ctr"/>
          <a:lstStyle/>
          <a:p>
            <a:pPr algn="ctr" defTabSz="1219170"/>
            <a:r>
              <a:rPr lang="en-US" sz="1500" b="1" i="1" dirty="0">
                <a:solidFill>
                  <a:schemeClr val="bg1"/>
                </a:solidFill>
                <a:latin typeface="Open Sans" pitchFamily="34" charset="0"/>
                <a:ea typeface="Open Sans" pitchFamily="34" charset="-122"/>
                <a:cs typeface="Open Sans" pitchFamily="34" charset="-120"/>
              </a:rPr>
              <a:t>AMPO Contact: Katie Economou, Legislative Director  </a:t>
            </a:r>
            <a:r>
              <a:rPr lang="en-US" sz="1500" b="1" i="1" dirty="0">
                <a:solidFill>
                  <a:srgbClr val="85DFFF"/>
                </a:solidFill>
                <a:latin typeface="Open Sans" pitchFamily="34" charset="0"/>
                <a:ea typeface="Open Sans" pitchFamily="34" charset="-122"/>
                <a:cs typeface="Open Sans" pitchFamily="34" charset="-120"/>
                <a:hlinkClick r:id="rId11">
                  <a:extLst>
                    <a:ext uri="{A12FA001-AC4F-418D-AE19-62706E023703}">
                      <ahyp:hlinkClr xmlns:ahyp="http://schemas.microsoft.com/office/drawing/2018/hyperlinkcolor" val="tx"/>
                    </a:ext>
                  </a:extLst>
                </a:hlinkClick>
              </a:rPr>
              <a:t>keconomou@ampo.org</a:t>
            </a:r>
            <a:endParaRPr lang="en-US" sz="1500" i="1" dirty="0">
              <a:solidFill>
                <a:srgbClr val="85DFFF"/>
              </a:solidFill>
              <a:latin typeface="Calibri" panose="020F0502020204030204"/>
            </a:endParaRPr>
          </a:p>
        </p:txBody>
      </p:sp>
      <p:sp>
        <p:nvSpPr>
          <p:cNvPr id="14" name="Shape 11"/>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5" name="Text 12"/>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002D45"/>
        </a:solidFill>
        <a:effectLst/>
      </p:bgPr>
    </p:bg>
    <p:spTree>
      <p:nvGrpSpPr>
        <p:cNvPr id="1" name="">
          <a:extLst>
            <a:ext uri="{FF2B5EF4-FFF2-40B4-BE49-F238E27FC236}">
              <a16:creationId xmlns:a16="http://schemas.microsoft.com/office/drawing/2014/main" id="{D1B7D3AB-0C59-8D22-5864-18FDA09C73F7}"/>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B7B1C16-2E8B-2B91-0AB0-4181E0800D4E}"/>
              </a:ext>
            </a:extLst>
          </p:cNvPr>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a:extLst>
              <a:ext uri="{FF2B5EF4-FFF2-40B4-BE49-F238E27FC236}">
                <a16:creationId xmlns:a16="http://schemas.microsoft.com/office/drawing/2014/main" id="{C724E70C-94E7-9C8F-AB54-BC53D90456ED}"/>
              </a:ext>
            </a:extLst>
          </p:cNvPr>
          <p:cNvSpPr/>
          <p:nvPr/>
        </p:nvSpPr>
        <p:spPr>
          <a:xfrm>
            <a:off x="9509760" y="97536"/>
            <a:ext cx="268224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pic>
        <p:nvPicPr>
          <p:cNvPr id="4" name="Image 0" descr="Information with solid fill">
            <a:extLst>
              <a:ext uri="{FF2B5EF4-FFF2-40B4-BE49-F238E27FC236}">
                <a16:creationId xmlns:a16="http://schemas.microsoft.com/office/drawing/2014/main" id="{3AD4336D-D46F-876A-90DC-E62DF22A890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887712" y="420624"/>
            <a:ext cx="1926336" cy="1926336"/>
          </a:xfrm>
          <a:prstGeom prst="rect">
            <a:avLst/>
          </a:prstGeom>
        </p:spPr>
      </p:pic>
      <p:sp>
        <p:nvSpPr>
          <p:cNvPr id="5" name="Text 2">
            <a:extLst>
              <a:ext uri="{FF2B5EF4-FFF2-40B4-BE49-F238E27FC236}">
                <a16:creationId xmlns:a16="http://schemas.microsoft.com/office/drawing/2014/main" id="{DA413408-03EB-267B-8508-C07B11DB8B45}"/>
              </a:ext>
            </a:extLst>
          </p:cNvPr>
          <p:cNvSpPr/>
          <p:nvPr/>
        </p:nvSpPr>
        <p:spPr>
          <a:xfrm>
            <a:off x="609600" y="609600"/>
            <a:ext cx="8534400" cy="426720"/>
          </a:xfrm>
          <a:prstGeom prst="rect">
            <a:avLst/>
          </a:prstGeom>
          <a:noFill/>
          <a:ln/>
        </p:spPr>
        <p:txBody>
          <a:bodyPr wrap="square" lIns="0" tIns="0" rIns="0" bIns="0" rtlCol="0" anchor="ctr"/>
          <a:lstStyle/>
          <a:p>
            <a:pPr defTabSz="1219170"/>
            <a:r>
              <a:rPr lang="en-US" sz="1467" b="1" kern="0" spc="267" dirty="0">
                <a:solidFill>
                  <a:srgbClr val="F59E0B"/>
                </a:solidFill>
                <a:latin typeface="Open Sans" pitchFamily="34" charset="0"/>
                <a:ea typeface="Open Sans" pitchFamily="34" charset="-122"/>
                <a:cs typeface="Open Sans" pitchFamily="34" charset="-120"/>
              </a:rPr>
              <a:t>APPENDIX —  MORE INFORMATION</a:t>
            </a:r>
            <a:endParaRPr lang="en-US" sz="1467" dirty="0">
              <a:solidFill>
                <a:prstClr val="black"/>
              </a:solidFill>
              <a:latin typeface="Calibri" panose="020F0502020204030204"/>
            </a:endParaRPr>
          </a:p>
        </p:txBody>
      </p:sp>
      <p:sp>
        <p:nvSpPr>
          <p:cNvPr id="6" name="Text 3">
            <a:extLst>
              <a:ext uri="{FF2B5EF4-FFF2-40B4-BE49-F238E27FC236}">
                <a16:creationId xmlns:a16="http://schemas.microsoft.com/office/drawing/2014/main" id="{793F5242-3C18-2A96-E708-CE2432A39A7D}"/>
              </a:ext>
            </a:extLst>
          </p:cNvPr>
          <p:cNvSpPr/>
          <p:nvPr/>
        </p:nvSpPr>
        <p:spPr>
          <a:xfrm>
            <a:off x="609600" y="2076450"/>
            <a:ext cx="8778240" cy="2068830"/>
          </a:xfrm>
          <a:prstGeom prst="rect">
            <a:avLst/>
          </a:prstGeom>
          <a:noFill/>
          <a:ln/>
        </p:spPr>
        <p:txBody>
          <a:bodyPr wrap="square" lIns="0" tIns="0" rIns="0" bIns="0" rtlCol="0" anchor="t"/>
          <a:lstStyle/>
          <a:p>
            <a:pPr defTabSz="1219170"/>
            <a:r>
              <a:rPr lang="en-US" sz="9600" b="1" dirty="0">
                <a:solidFill>
                  <a:srgbClr val="FFFFFF"/>
                </a:solidFill>
                <a:latin typeface="Century Gothic" pitchFamily="34" charset="0"/>
                <a:ea typeface="Century Gothic" pitchFamily="34" charset="-122"/>
                <a:cs typeface="Century Gothic" pitchFamily="34" charset="-120"/>
              </a:rPr>
              <a:t>APPENDIX</a:t>
            </a:r>
            <a:endParaRPr lang="en-US" sz="9600" dirty="0">
              <a:solidFill>
                <a:prstClr val="black"/>
              </a:solidFill>
              <a:latin typeface="Calibri" panose="020F0502020204030204"/>
            </a:endParaRPr>
          </a:p>
        </p:txBody>
      </p:sp>
      <p:sp>
        <p:nvSpPr>
          <p:cNvPr id="7" name="Text 4">
            <a:extLst>
              <a:ext uri="{FF2B5EF4-FFF2-40B4-BE49-F238E27FC236}">
                <a16:creationId xmlns:a16="http://schemas.microsoft.com/office/drawing/2014/main" id="{CAD44E1B-DC49-BB3D-966B-A2671F6E3488}"/>
              </a:ext>
            </a:extLst>
          </p:cNvPr>
          <p:cNvSpPr/>
          <p:nvPr/>
        </p:nvSpPr>
        <p:spPr>
          <a:xfrm>
            <a:off x="609600" y="4328160"/>
            <a:ext cx="8534400" cy="487680"/>
          </a:xfrm>
          <a:prstGeom prst="rect">
            <a:avLst/>
          </a:prstGeom>
          <a:noFill/>
          <a:ln/>
        </p:spPr>
        <p:txBody>
          <a:bodyPr wrap="square" lIns="0" tIns="0" rIns="0" bIns="0" rtlCol="0" anchor="ctr"/>
          <a:lstStyle/>
          <a:p>
            <a:pPr defTabSz="1219170"/>
            <a:r>
              <a:rPr lang="en-US" sz="2133" dirty="0">
                <a:solidFill>
                  <a:srgbClr val="7ECBDC"/>
                </a:solidFill>
                <a:latin typeface="Open Sans" pitchFamily="34" charset="0"/>
                <a:ea typeface="Open Sans" pitchFamily="34" charset="-122"/>
                <a:cs typeface="Open Sans" pitchFamily="34" charset="-120"/>
              </a:rPr>
              <a:t>Authorization Levels and Deep Dive</a:t>
            </a:r>
          </a:p>
        </p:txBody>
      </p:sp>
      <p:sp>
        <p:nvSpPr>
          <p:cNvPr id="8" name="Shape 5">
            <a:extLst>
              <a:ext uri="{FF2B5EF4-FFF2-40B4-BE49-F238E27FC236}">
                <a16:creationId xmlns:a16="http://schemas.microsoft.com/office/drawing/2014/main" id="{CC430E30-14B9-B509-9EB4-55F78EE739B7}"/>
              </a:ext>
            </a:extLst>
          </p:cNvPr>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9" name="Text 6">
            <a:extLst>
              <a:ext uri="{FF2B5EF4-FFF2-40B4-BE49-F238E27FC236}">
                <a16:creationId xmlns:a16="http://schemas.microsoft.com/office/drawing/2014/main" id="{82166445-5695-013A-D14D-FB4493253824}"/>
              </a:ext>
            </a:extLst>
          </p:cNvPr>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extLst>
      <p:ext uri="{BB962C8B-B14F-4D97-AF65-F5344CB8AC3E}">
        <p14:creationId xmlns:p14="http://schemas.microsoft.com/office/powerpoint/2010/main" val="231534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132C31-6079-56FD-F84A-F488B3EFFD60}"/>
            </a:ext>
          </a:extLst>
        </p:cNvPr>
        <p:cNvGrpSpPr/>
        <p:nvPr/>
      </p:nvGrpSpPr>
      <p:grpSpPr>
        <a:xfrm>
          <a:off x="0" y="0"/>
          <a:ext cx="0" cy="0"/>
          <a:chOff x="0" y="0"/>
          <a:chExt cx="0" cy="0"/>
        </a:xfrm>
      </p:grpSpPr>
      <p:sp>
        <p:nvSpPr>
          <p:cNvPr id="20" name="BgFill">
            <a:extLst>
              <a:ext uri="{FF2B5EF4-FFF2-40B4-BE49-F238E27FC236}">
                <a16:creationId xmlns:a16="http://schemas.microsoft.com/office/drawing/2014/main" id="{244185B9-26C2-CC33-0397-C98E8062D79F}"/>
              </a:ext>
            </a:extLst>
          </p:cNvPr>
          <p:cNvSpPr>
            <a:spLocks noGrp="1"/>
          </p:cNvSpPr>
          <p:nvPr/>
        </p:nvSpPr>
        <p:spPr>
          <a:xfrm>
            <a:off x="0" y="-67733"/>
            <a:ext cx="12192000" cy="6925733"/>
          </a:xfrm>
          <a:prstGeom prst="rect">
            <a:avLst/>
          </a:prstGeom>
          <a:solidFill>
            <a:srgbClr val="002D4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ccentBar">
            <a:extLst>
              <a:ext uri="{FF2B5EF4-FFF2-40B4-BE49-F238E27FC236}">
                <a16:creationId xmlns:a16="http://schemas.microsoft.com/office/drawing/2014/main" id="{8FCDBB26-25A8-8A64-CB40-A5B47B11D756}"/>
              </a:ext>
            </a:extLst>
          </p:cNvPr>
          <p:cNvSpPr>
            <a:spLocks noGrp="1"/>
          </p:cNvSpPr>
          <p:nvPr/>
        </p:nvSpPr>
        <p:spPr>
          <a:xfrm>
            <a:off x="-50800" y="-67733"/>
            <a:ext cx="228600" cy="6925733"/>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BottomStripe">
            <a:extLst>
              <a:ext uri="{FF2B5EF4-FFF2-40B4-BE49-F238E27FC236}">
                <a16:creationId xmlns:a16="http://schemas.microsoft.com/office/drawing/2014/main" id="{386C6DE8-24A4-5BED-6B95-450C3B0C6411}"/>
              </a:ext>
            </a:extLst>
          </p:cNvPr>
          <p:cNvSpPr>
            <a:spLocks noGrp="1"/>
          </p:cNvSpPr>
          <p:nvPr/>
        </p:nvSpPr>
        <p:spPr>
          <a:xfrm>
            <a:off x="-47413" y="6045200"/>
            <a:ext cx="12239413" cy="889000"/>
          </a:xfrm>
          <a:prstGeom prst="rect">
            <a:avLst/>
          </a:prstGeom>
          <a:solidFill>
            <a:srgbClr val="004D7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rnerAccent">
            <a:extLst>
              <a:ext uri="{FF2B5EF4-FFF2-40B4-BE49-F238E27FC236}">
                <a16:creationId xmlns:a16="http://schemas.microsoft.com/office/drawing/2014/main" id="{DB39890B-5966-DF79-526F-7260B883E31E}"/>
              </a:ext>
            </a:extLst>
          </p:cNvPr>
          <p:cNvSpPr>
            <a:spLocks noGrp="1"/>
          </p:cNvSpPr>
          <p:nvPr/>
        </p:nvSpPr>
        <p:spPr>
          <a:xfrm>
            <a:off x="9398000" y="0"/>
            <a:ext cx="2794000" cy="2540000"/>
          </a:xfrm>
          <a:prstGeom prst="rect">
            <a:avLst/>
          </a:prstGeom>
          <a:solidFill>
            <a:srgbClr val="003D5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mberRule">
            <a:extLst>
              <a:ext uri="{FF2B5EF4-FFF2-40B4-BE49-F238E27FC236}">
                <a16:creationId xmlns:a16="http://schemas.microsoft.com/office/drawing/2014/main" id="{D7A4ACCD-95F6-364B-3E2A-45435526A814}"/>
              </a:ext>
            </a:extLst>
          </p:cNvPr>
          <p:cNvSpPr>
            <a:spLocks noGrp="1"/>
          </p:cNvSpPr>
          <p:nvPr/>
        </p:nvSpPr>
        <p:spPr>
          <a:xfrm>
            <a:off x="457200" y="5969000"/>
            <a:ext cx="11277600" cy="50800"/>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ectionLabel">
            <a:extLst>
              <a:ext uri="{FF2B5EF4-FFF2-40B4-BE49-F238E27FC236}">
                <a16:creationId xmlns:a16="http://schemas.microsoft.com/office/drawing/2014/main" id="{BE366B39-9CE9-3DC2-93B5-47469C19BDEF}"/>
              </a:ext>
            </a:extLst>
          </p:cNvPr>
          <p:cNvSpPr txBox="1"/>
          <p:nvPr/>
        </p:nvSpPr>
        <p:spPr>
          <a:xfrm>
            <a:off x="457200" y="1879600"/>
            <a:ext cx="9144000" cy="4572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59E0B"/>
                </a:solidFill>
                <a:effectLst/>
                <a:uLnTx/>
                <a:uFillTx/>
                <a:latin typeface="Open Sans" pitchFamily="34" charset="0"/>
                <a:ea typeface="+mn-ea"/>
                <a:cs typeface="+mn-cs"/>
              </a:rPr>
              <a:t>OVERVIEW OF BA250</a:t>
            </a:r>
          </a:p>
        </p:txBody>
      </p:sp>
      <p:sp>
        <p:nvSpPr>
          <p:cNvPr id="26" name="MainTitle">
            <a:extLst>
              <a:ext uri="{FF2B5EF4-FFF2-40B4-BE49-F238E27FC236}">
                <a16:creationId xmlns:a16="http://schemas.microsoft.com/office/drawing/2014/main" id="{58FAC4E0-EC52-5909-862E-E3A13C90D881}"/>
              </a:ext>
            </a:extLst>
          </p:cNvPr>
          <p:cNvSpPr txBox="1"/>
          <p:nvPr/>
        </p:nvSpPr>
        <p:spPr>
          <a:xfrm>
            <a:off x="457200" y="2413000"/>
            <a:ext cx="9144000" cy="20320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Open Sans" pitchFamily="34" charset="0"/>
                <a:ea typeface="+mn-ea"/>
                <a:cs typeface="+mn-cs"/>
              </a:rPr>
              <a:t>Local &amp; Regional Outlook</a:t>
            </a:r>
          </a:p>
        </p:txBody>
      </p:sp>
      <p:sp>
        <p:nvSpPr>
          <p:cNvPr id="27" name="Subtitle">
            <a:extLst>
              <a:ext uri="{FF2B5EF4-FFF2-40B4-BE49-F238E27FC236}">
                <a16:creationId xmlns:a16="http://schemas.microsoft.com/office/drawing/2014/main" id="{B984F37A-57A3-29B8-1370-AAEB1E8017F2}"/>
              </a:ext>
            </a:extLst>
          </p:cNvPr>
          <p:cNvSpPr txBox="1"/>
          <p:nvPr/>
        </p:nvSpPr>
        <p:spPr>
          <a:xfrm>
            <a:off x="457200" y="4546600"/>
            <a:ext cx="9144000" cy="6096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ECBDC"/>
                </a:solidFill>
                <a:effectLst/>
                <a:uLnTx/>
                <a:uFillTx/>
                <a:latin typeface="Open Sans" pitchFamily="34" charset="0"/>
                <a:ea typeface="+mn-ea"/>
                <a:cs typeface="+mn-cs"/>
              </a:rPr>
              <a:t>Key Provisions</a:t>
            </a:r>
          </a:p>
        </p:txBody>
      </p:sp>
      <p:sp>
        <p:nvSpPr>
          <p:cNvPr id="28" name="AmpoLogo">
            <a:extLst>
              <a:ext uri="{FF2B5EF4-FFF2-40B4-BE49-F238E27FC236}">
                <a16:creationId xmlns:a16="http://schemas.microsoft.com/office/drawing/2014/main" id="{ED780C50-314A-C5E6-02F9-1839CD716BBC}"/>
              </a:ext>
            </a:extLst>
          </p:cNvPr>
          <p:cNvSpPr txBox="1"/>
          <p:nvPr/>
        </p:nvSpPr>
        <p:spPr>
          <a:xfrm>
            <a:off x="10718800" y="6502400"/>
            <a:ext cx="1473200" cy="330200"/>
          </a:xfrm>
          <a:prstGeom prst="rect">
            <a:avLst/>
          </a:prstGeom>
          <a:noFill/>
          <a:ln>
            <a:noFill/>
          </a:ln>
        </p:spPr>
        <p:txBody>
          <a:bodyPr wrap="square"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ECBDC"/>
                </a:solidFill>
                <a:effectLst/>
                <a:uLnTx/>
                <a:uFillTx/>
                <a:latin typeface="Open Sans" pitchFamily="34" charset="0"/>
                <a:ea typeface="+mn-ea"/>
                <a:cs typeface="+mn-cs"/>
              </a:rPr>
              <a:t>AMPO.ORG</a:t>
            </a:r>
          </a:p>
        </p:txBody>
      </p:sp>
      <p:pic>
        <p:nvPicPr>
          <p:cNvPr id="29" name="Graphic 29" descr="Neighborhood with solid fill">
            <a:extLst>
              <a:ext uri="{FF2B5EF4-FFF2-40B4-BE49-F238E27FC236}">
                <a16:creationId xmlns:a16="http://schemas.microsoft.com/office/drawing/2014/main" id="{EA415548-1939-2487-5B0E-4AD285469A2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033000" y="381000"/>
            <a:ext cx="1651000" cy="1651000"/>
          </a:xfrm>
          <a:prstGeom prst="rect">
            <a:avLst/>
          </a:prstGeom>
        </p:spPr>
      </p:pic>
    </p:spTree>
    <p:extLst>
      <p:ext uri="{BB962C8B-B14F-4D97-AF65-F5344CB8AC3E}">
        <p14:creationId xmlns:p14="http://schemas.microsoft.com/office/powerpoint/2010/main" val="379415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6443A4-A240-7362-4A33-A1A05CAD86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799E64C-E733-8DD9-1B7D-1CECA9B3674F}"/>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EB2F1D-7892-34BF-81E4-98C1793DBB85}"/>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B6A26B73-BD4B-DB20-BA18-7BCFBC6F720B}"/>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BASICS Act Provisions Reflected in BA250 </a:t>
            </a:r>
          </a:p>
        </p:txBody>
      </p:sp>
      <p:sp>
        <p:nvSpPr>
          <p:cNvPr id="60" name="Card1"/>
          <p:cNvSpPr>
            <a:spLocks noGrp="1"/>
          </p:cNvSpPr>
          <p:nvPr/>
        </p:nvSpPr>
        <p:spPr>
          <a:xfrm>
            <a:off x="490251" y="15207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Fixes bridges based on condition and ownership</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New bridge program with competitive set-aside for locals in BA250</a:t>
            </a:r>
          </a:p>
        </p:txBody>
      </p:sp>
      <p:sp>
        <p:nvSpPr>
          <p:cNvPr id="61" name="Bar1"/>
          <p:cNvSpPr>
            <a:spLocks noGrp="1"/>
          </p:cNvSpPr>
          <p:nvPr/>
        </p:nvSpPr>
        <p:spPr>
          <a:xfrm>
            <a:off x="490251" y="15207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Card2"/>
          <p:cNvSpPr>
            <a:spLocks noGrp="1"/>
          </p:cNvSpPr>
          <p:nvPr/>
        </p:nvSpPr>
        <p:spPr>
          <a:xfrm>
            <a:off x="6205251" y="15207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Delivers local and regional priority projects faster</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Streamlining, categorical exclusions &amp; project delivery reforms in BA250</a:t>
            </a:r>
          </a:p>
        </p:txBody>
      </p:sp>
      <p:sp>
        <p:nvSpPr>
          <p:cNvPr id="63" name="Bar2"/>
          <p:cNvSpPr>
            <a:spLocks noGrp="1"/>
          </p:cNvSpPr>
          <p:nvPr/>
        </p:nvSpPr>
        <p:spPr>
          <a:xfrm>
            <a:off x="6205251" y="15207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Card3"/>
          <p:cNvSpPr>
            <a:spLocks noGrp="1"/>
          </p:cNvSpPr>
          <p:nvPr/>
        </p:nvSpPr>
        <p:spPr>
          <a:xfrm>
            <a:off x="490251" y="31463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Targets safety dollars to high-risk roads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Local safety competitive SS4A program in BA250</a:t>
            </a:r>
          </a:p>
        </p:txBody>
      </p:sp>
      <p:sp>
        <p:nvSpPr>
          <p:cNvPr id="65" name="Bar3"/>
          <p:cNvSpPr>
            <a:spLocks noGrp="1"/>
          </p:cNvSpPr>
          <p:nvPr/>
        </p:nvSpPr>
        <p:spPr>
          <a:xfrm>
            <a:off x="490251" y="31463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Card4"/>
          <p:cNvSpPr>
            <a:spLocks noGrp="1"/>
          </p:cNvSpPr>
          <p:nvPr/>
        </p:nvSpPr>
        <p:spPr>
          <a:xfrm>
            <a:off x="6205251" y="31463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Strengthens accountability and local project selection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More consultation requirements for states, locals, MPOs &amp; RTPOs in BA250</a:t>
            </a:r>
          </a:p>
        </p:txBody>
      </p:sp>
      <p:sp>
        <p:nvSpPr>
          <p:cNvPr id="67" name="Bar4"/>
          <p:cNvSpPr>
            <a:spLocks noGrp="1"/>
          </p:cNvSpPr>
          <p:nvPr/>
        </p:nvSpPr>
        <p:spPr>
          <a:xfrm>
            <a:off x="6205251" y="31463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Card5"/>
          <p:cNvSpPr>
            <a:spLocks noGrp="1"/>
          </p:cNvSpPr>
          <p:nvPr/>
        </p:nvSpPr>
        <p:spPr>
          <a:xfrm>
            <a:off x="490251" y="47719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Builds planning capacity to deliver better projects faster</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Improvements to metropolitan planning program in BA250</a:t>
            </a:r>
          </a:p>
        </p:txBody>
      </p:sp>
      <p:sp>
        <p:nvSpPr>
          <p:cNvPr id="69" name="Bar5"/>
          <p:cNvSpPr>
            <a:spLocks noGrp="1"/>
          </p:cNvSpPr>
          <p:nvPr/>
        </p:nvSpPr>
        <p:spPr>
          <a:xfrm>
            <a:off x="490251" y="47719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Card6"/>
          <p:cNvSpPr>
            <a:spLocks noGrp="1"/>
          </p:cNvSpPr>
          <p:nvPr/>
        </p:nvSpPr>
        <p:spPr>
          <a:xfrm>
            <a:off x="6205251" y="4771987"/>
            <a:ext cx="5486400" cy="1473200"/>
          </a:xfrm>
          <a:prstGeom prst="rect">
            <a:avLst/>
          </a:prstGeom>
          <a:solidFill>
            <a:srgbClr val="F2F8FB"/>
          </a:solidFill>
          <a:ln w="19050">
            <a:solidFill>
              <a:srgbClr val="A8CBDA"/>
            </a:solidFill>
          </a:ln>
        </p:spPr>
        <p:txBody>
          <a:bodyPr lIns="863600" tIns="127000" rIns="1270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Protects local and regional dollars from transfer</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555555"/>
                </a:solidFill>
                <a:effectLst/>
                <a:uLnTx/>
                <a:uFillTx/>
                <a:latin typeface="Open Sans" panose="020B0606030504020204" pitchFamily="34" charset="0"/>
                <a:ea typeface="+mn-ea"/>
                <a:cs typeface="+mn-cs"/>
              </a:rPr>
              <a:t>↳ </a:t>
            </a:r>
            <a:r>
              <a:rPr kumimoji="0" lang="en-US" sz="1800" b="0" i="0" u="none" strike="noStrike" kern="1200" cap="none" spc="0" normalizeH="0" baseline="0" noProof="0">
                <a:ln>
                  <a:noFill/>
                </a:ln>
                <a:solidFill>
                  <a:srgbClr val="1A7A4A"/>
                </a:solidFill>
                <a:effectLst/>
                <a:uLnTx/>
                <a:uFillTx/>
                <a:latin typeface="Open Sans" panose="020B0606030504020204" pitchFamily="34" charset="0"/>
                <a:ea typeface="+mn-ea"/>
                <a:cs typeface="+mn-cs"/>
              </a:rPr>
              <a:t>Certain programs require state consultation before transfer in BA250</a:t>
            </a:r>
          </a:p>
        </p:txBody>
      </p:sp>
      <p:sp>
        <p:nvSpPr>
          <p:cNvPr id="71" name="Bar6"/>
          <p:cNvSpPr>
            <a:spLocks noGrp="1"/>
          </p:cNvSpPr>
          <p:nvPr/>
        </p:nvSpPr>
        <p:spPr>
          <a:xfrm>
            <a:off x="6205251" y="4771987"/>
            <a:ext cx="63500" cy="14732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2" name="Graphic 72" descr="Bridge icon — card 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2651" y="1977987"/>
            <a:ext cx="558800" cy="558800"/>
          </a:xfrm>
          <a:prstGeom prst="rect">
            <a:avLst/>
          </a:prstGeom>
        </p:spPr>
      </p:pic>
      <p:pic>
        <p:nvPicPr>
          <p:cNvPr id="73" name="Graphic 73" descr="Rocket icon — card 2 (faster delivery)"/>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57651" y="1977987"/>
            <a:ext cx="558800" cy="558800"/>
          </a:xfrm>
          <a:prstGeom prst="rect">
            <a:avLst/>
          </a:prstGeom>
        </p:spPr>
      </p:pic>
      <p:pic>
        <p:nvPicPr>
          <p:cNvPr id="74" name="Graphic 74" descr="Shield icon — card 3 (safety)"/>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2651" y="3603587"/>
            <a:ext cx="558800" cy="558800"/>
          </a:xfrm>
          <a:prstGeom prst="rect">
            <a:avLst/>
          </a:prstGeom>
        </p:spPr>
      </p:pic>
      <p:pic>
        <p:nvPicPr>
          <p:cNvPr id="75" name="Graphic 75" descr="List icon — card 4 (accountability)"/>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57651" y="3603587"/>
            <a:ext cx="558800" cy="558800"/>
          </a:xfrm>
          <a:prstGeom prst="rect">
            <a:avLst/>
          </a:prstGeom>
        </p:spPr>
      </p:pic>
      <p:pic>
        <p:nvPicPr>
          <p:cNvPr id="76" name="Graphic 76" descr="Chart icon — card 5 (planni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2651" y="5229187"/>
            <a:ext cx="558800" cy="558800"/>
          </a:xfrm>
          <a:prstGeom prst="rect">
            <a:avLst/>
          </a:prstGeom>
        </p:spPr>
      </p:pic>
      <p:pic>
        <p:nvPicPr>
          <p:cNvPr id="77" name="Graphic 77" descr="Key icon — card 6 (protect dollars)"/>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357651" y="5229187"/>
            <a:ext cx="558800" cy="558800"/>
          </a:xfrm>
          <a:prstGeom prst="rect">
            <a:avLst/>
          </a:prstGeom>
        </p:spPr>
      </p:pic>
      <p:pic>
        <p:nvPicPr>
          <p:cNvPr id="6" name="Picture 5">
            <a:extLst>
              <a:ext uri="{FF2B5EF4-FFF2-40B4-BE49-F238E27FC236}">
                <a16:creationId xmlns:a16="http://schemas.microsoft.com/office/drawing/2014/main" id="{43AE4AFA-36AB-3C3C-3F20-8AB56CDF02D9}"/>
              </a:ext>
            </a:extLst>
          </p:cNvPr>
          <p:cNvPicPr>
            <a:picLocks noChangeAspect="1"/>
          </p:cNvPicPr>
          <p:nvPr/>
        </p:nvPicPr>
        <p:blipFill>
          <a:blip r:embed="rId10"/>
          <a:stretch>
            <a:fillRect/>
          </a:stretch>
        </p:blipFill>
        <p:spPr>
          <a:xfrm>
            <a:off x="0" y="172069"/>
            <a:ext cx="1409700" cy="939800"/>
          </a:xfrm>
          <a:prstGeom prst="rect">
            <a:avLst/>
          </a:prstGeom>
        </p:spPr>
      </p:pic>
    </p:spTree>
    <p:extLst>
      <p:ext uri="{BB962C8B-B14F-4D97-AF65-F5344CB8AC3E}">
        <p14:creationId xmlns:p14="http://schemas.microsoft.com/office/powerpoint/2010/main" val="137733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F2897E-B146-F842-B331-2D6A73468660}"/>
            </a:ext>
          </a:extLst>
        </p:cNvPr>
        <p:cNvGrpSpPr/>
        <p:nvPr/>
      </p:nvGrpSpPr>
      <p:grpSpPr>
        <a:xfrm>
          <a:off x="0" y="0"/>
          <a:ext cx="0" cy="0"/>
          <a:chOff x="0" y="0"/>
          <a:chExt cx="0" cy="0"/>
        </a:xfrm>
      </p:grpSpPr>
      <p:sp>
        <p:nvSpPr>
          <p:cNvPr id="2" name="AlertBanner">
            <a:extLst>
              <a:ext uri="{FF2B5EF4-FFF2-40B4-BE49-F238E27FC236}">
                <a16:creationId xmlns:a16="http://schemas.microsoft.com/office/drawing/2014/main" id="{70AADE3B-F89D-4289-8526-6EAF8B95206A}"/>
              </a:ext>
            </a:extLst>
          </p:cNvPr>
          <p:cNvSpPr>
            <a:spLocks/>
          </p:cNvSpPr>
          <p:nvPr/>
        </p:nvSpPr>
        <p:spPr>
          <a:xfrm>
            <a:off x="901700" y="1371600"/>
            <a:ext cx="10388600" cy="711200"/>
          </a:xfrm>
          <a:prstGeom prst="roundRect">
            <a:avLst/>
          </a:prstGeom>
          <a:solidFill>
            <a:srgbClr val="E0544B"/>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RTPO funding was dropped from BA250</a:t>
            </a:r>
          </a:p>
        </p:txBody>
      </p:sp>
      <p:pic>
        <p:nvPicPr>
          <p:cNvPr id="3" name="Picture 2">
            <a:extLst>
              <a:ext uri="{FF2B5EF4-FFF2-40B4-BE49-F238E27FC236}">
                <a16:creationId xmlns:a16="http://schemas.microsoft.com/office/drawing/2014/main" id="{CCE19A10-151E-CA4D-A032-456D07C3FD85}"/>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4B8E4185-BC8D-C9FA-7201-EF83699CDA7D}"/>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tserrat Medium" panose="00000600000000000000" pitchFamily="2" charset="0"/>
                <a:ea typeface="+mj-ea"/>
                <a:cs typeface="+mj-cs"/>
              </a:rPr>
              <a:t>BASICS Act – Where LOT Coalition Work Remains</a:t>
            </a:r>
          </a:p>
        </p:txBody>
      </p:sp>
      <p:sp>
        <p:nvSpPr>
          <p:cNvPr id="4" name="ProposalLabel">
            <a:extLst>
              <a:ext uri="{FF2B5EF4-FFF2-40B4-BE49-F238E27FC236}">
                <a16:creationId xmlns:a16="http://schemas.microsoft.com/office/drawing/2014/main" id="{0BFFD106-F39F-4781-8123-2F23B477A070}"/>
              </a:ext>
            </a:extLst>
          </p:cNvPr>
          <p:cNvSpPr txBox="1"/>
          <p:nvPr/>
        </p:nvSpPr>
        <p:spPr>
          <a:xfrm>
            <a:off x="901700" y="2324928"/>
            <a:ext cx="5090753" cy="353943"/>
          </a:xfrm>
          <a:prstGeom prst="rect">
            <a:avLst/>
          </a:prstGeom>
          <a:noFill/>
        </p:spPr>
        <p:txBody>
          <a:bodyPr vertOverflow="overflow" vert="horz"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What the BASICS Act RTPO Proposal would do</a:t>
            </a:r>
          </a:p>
        </p:txBody>
      </p:sp>
      <p:sp>
        <p:nvSpPr>
          <p:cNvPr id="7" name="statcard0">
            <a:extLst>
              <a:ext uri="{FF2B5EF4-FFF2-40B4-BE49-F238E27FC236}">
                <a16:creationId xmlns:a16="http://schemas.microsoft.com/office/drawing/2014/main" id="{D0170394-5B02-4D66-98A1-56FB7E2A8E1C}"/>
              </a:ext>
            </a:extLst>
          </p:cNvPr>
          <p:cNvSpPr/>
          <p:nvPr/>
        </p:nvSpPr>
        <p:spPr>
          <a:xfrm>
            <a:off x="901700" y="2844800"/>
            <a:ext cx="3276600" cy="1905000"/>
          </a:xfrm>
          <a:prstGeom prst="roundRect">
            <a:avLst/>
          </a:prstGeom>
          <a:solidFill>
            <a:srgbClr val="F2F6F9"/>
          </a:solidFill>
          <a:ln w="15875"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rip0">
            <a:extLst>
              <a:ext uri="{FF2B5EF4-FFF2-40B4-BE49-F238E27FC236}">
                <a16:creationId xmlns:a16="http://schemas.microsoft.com/office/drawing/2014/main" id="{0DF72D25-9B65-4DDE-89C2-26C51ECFB569}"/>
              </a:ext>
            </a:extLst>
          </p:cNvPr>
          <p:cNvSpPr/>
          <p:nvPr/>
        </p:nvSpPr>
        <p:spPr>
          <a:xfrm>
            <a:off x="901700" y="2844800"/>
            <a:ext cx="3276600" cy="1016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tcard1">
            <a:extLst>
              <a:ext uri="{FF2B5EF4-FFF2-40B4-BE49-F238E27FC236}">
                <a16:creationId xmlns:a16="http://schemas.microsoft.com/office/drawing/2014/main" id="{EA478FDD-24F0-4B87-AC4D-36919B2A9C79}"/>
              </a:ext>
            </a:extLst>
          </p:cNvPr>
          <p:cNvSpPr/>
          <p:nvPr/>
        </p:nvSpPr>
        <p:spPr>
          <a:xfrm>
            <a:off x="4457700" y="2844800"/>
            <a:ext cx="3276600" cy="1905000"/>
          </a:xfrm>
          <a:prstGeom prst="roundRect">
            <a:avLst/>
          </a:prstGeom>
          <a:solidFill>
            <a:srgbClr val="F2F6F9"/>
          </a:solidFill>
          <a:ln w="15875"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trip1">
            <a:extLst>
              <a:ext uri="{FF2B5EF4-FFF2-40B4-BE49-F238E27FC236}">
                <a16:creationId xmlns:a16="http://schemas.microsoft.com/office/drawing/2014/main" id="{BFB27DA1-D06E-4202-B1B3-B5AABC9A1143}"/>
              </a:ext>
            </a:extLst>
          </p:cNvPr>
          <p:cNvSpPr/>
          <p:nvPr/>
        </p:nvSpPr>
        <p:spPr>
          <a:xfrm>
            <a:off x="4457700" y="2844800"/>
            <a:ext cx="3276600" cy="1016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tcard2">
            <a:extLst>
              <a:ext uri="{FF2B5EF4-FFF2-40B4-BE49-F238E27FC236}">
                <a16:creationId xmlns:a16="http://schemas.microsoft.com/office/drawing/2014/main" id="{BC39EA88-65E8-4787-9530-11644CFFFDA9}"/>
              </a:ext>
            </a:extLst>
          </p:cNvPr>
          <p:cNvSpPr/>
          <p:nvPr/>
        </p:nvSpPr>
        <p:spPr>
          <a:xfrm>
            <a:off x="8013700" y="2844800"/>
            <a:ext cx="3276600" cy="1905000"/>
          </a:xfrm>
          <a:prstGeom prst="roundRect">
            <a:avLst/>
          </a:prstGeom>
          <a:solidFill>
            <a:srgbClr val="F2F6F9"/>
          </a:solidFill>
          <a:ln w="15875"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trip2">
            <a:extLst>
              <a:ext uri="{FF2B5EF4-FFF2-40B4-BE49-F238E27FC236}">
                <a16:creationId xmlns:a16="http://schemas.microsoft.com/office/drawing/2014/main" id="{C9939757-EB93-4EC1-8ABB-FFFC9E972128}"/>
              </a:ext>
            </a:extLst>
          </p:cNvPr>
          <p:cNvSpPr/>
          <p:nvPr/>
        </p:nvSpPr>
        <p:spPr>
          <a:xfrm>
            <a:off x="8013700" y="2844800"/>
            <a:ext cx="3276600" cy="101600"/>
          </a:xfrm>
          <a:prstGeom prst="rect">
            <a:avLst/>
          </a:prstGeom>
          <a:solidFill>
            <a:srgbClr val="1F9E8E"/>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athwayCard">
            <a:extLst>
              <a:ext uri="{FF2B5EF4-FFF2-40B4-BE49-F238E27FC236}">
                <a16:creationId xmlns:a16="http://schemas.microsoft.com/office/drawing/2014/main" id="{07E56355-C700-4403-AC01-74B682DEE9CE}"/>
              </a:ext>
            </a:extLst>
          </p:cNvPr>
          <p:cNvSpPr/>
          <p:nvPr/>
        </p:nvSpPr>
        <p:spPr>
          <a:xfrm>
            <a:off x="901700" y="4978400"/>
            <a:ext cx="10388600" cy="1219200"/>
          </a:xfrm>
          <a:prstGeom prst="roundRect">
            <a:avLst/>
          </a:prstGeom>
          <a:solidFill>
            <a:srgbClr val="044767"/>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num0">
            <a:extLst>
              <a:ext uri="{FF2B5EF4-FFF2-40B4-BE49-F238E27FC236}">
                <a16:creationId xmlns:a16="http://schemas.microsoft.com/office/drawing/2014/main" id="{5472704D-3A80-46F1-A3F4-F4973798341C}"/>
              </a:ext>
            </a:extLst>
          </p:cNvPr>
          <p:cNvSpPr txBox="1"/>
          <p:nvPr/>
        </p:nvSpPr>
        <p:spPr>
          <a:xfrm>
            <a:off x="1618914" y="3087757"/>
            <a:ext cx="1842171" cy="707886"/>
          </a:xfrm>
          <a:prstGeom prst="rect">
            <a:avLst/>
          </a:prstGeom>
          <a:noFill/>
        </p:spPr>
        <p:txBody>
          <a:bodyPr vertOverflow="overflow"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0544B"/>
                </a:solidFill>
                <a:effectLst/>
                <a:uLnTx/>
                <a:uFillTx/>
                <a:latin typeface="Open Sans" panose="020B0606030504020204" pitchFamily="34" charset="0"/>
                <a:ea typeface="+mn-ea"/>
                <a:cs typeface="+mn-cs"/>
              </a:rPr>
              <a:t>$150M</a:t>
            </a:r>
          </a:p>
        </p:txBody>
      </p:sp>
      <p:sp>
        <p:nvSpPr>
          <p:cNvPr id="15" name="lab0">
            <a:extLst>
              <a:ext uri="{FF2B5EF4-FFF2-40B4-BE49-F238E27FC236}">
                <a16:creationId xmlns:a16="http://schemas.microsoft.com/office/drawing/2014/main" id="{4DA67FAC-D528-4B11-A2AB-026008E71926}"/>
              </a:ext>
            </a:extLst>
          </p:cNvPr>
          <p:cNvSpPr txBox="1"/>
          <p:nvPr/>
        </p:nvSpPr>
        <p:spPr>
          <a:xfrm>
            <a:off x="1054100" y="3835400"/>
            <a:ext cx="2971800" cy="762000"/>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per year, FY27–31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rural &amp; nonmetropolitan planning</a:t>
            </a:r>
          </a:p>
        </p:txBody>
      </p:sp>
      <p:sp>
        <p:nvSpPr>
          <p:cNvPr id="16" name="num1">
            <a:extLst>
              <a:ext uri="{FF2B5EF4-FFF2-40B4-BE49-F238E27FC236}">
                <a16:creationId xmlns:a16="http://schemas.microsoft.com/office/drawing/2014/main" id="{FE50B933-459F-467D-89B9-35BF79E65972}"/>
              </a:ext>
            </a:extLst>
          </p:cNvPr>
          <p:cNvSpPr txBox="1"/>
          <p:nvPr/>
        </p:nvSpPr>
        <p:spPr>
          <a:xfrm>
            <a:off x="5246248" y="3087757"/>
            <a:ext cx="1699503" cy="707886"/>
          </a:xfrm>
          <a:prstGeom prst="rect">
            <a:avLst/>
          </a:prstGeom>
          <a:noFill/>
        </p:spPr>
        <p:txBody>
          <a:bodyPr vertOverflow="overflow"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0544B"/>
                </a:solidFill>
                <a:effectLst/>
                <a:uLnTx/>
                <a:uFillTx/>
                <a:latin typeface="Open Sans" panose="020B0606030504020204" pitchFamily="34" charset="0"/>
                <a:ea typeface="+mn-ea"/>
                <a:cs typeface="+mn-cs"/>
              </a:rPr>
              <a:t>$300K</a:t>
            </a:r>
          </a:p>
        </p:txBody>
      </p:sp>
      <p:sp>
        <p:nvSpPr>
          <p:cNvPr id="17" name="lab1">
            <a:extLst>
              <a:ext uri="{FF2B5EF4-FFF2-40B4-BE49-F238E27FC236}">
                <a16:creationId xmlns:a16="http://schemas.microsoft.com/office/drawing/2014/main" id="{E7160B9B-BE92-4F85-9125-A703B45C81D2}"/>
              </a:ext>
            </a:extLst>
          </p:cNvPr>
          <p:cNvSpPr txBox="1"/>
          <p:nvPr/>
        </p:nvSpPr>
        <p:spPr>
          <a:xfrm>
            <a:off x="4610100" y="3835400"/>
            <a:ext cx="2971800" cy="523220"/>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minimum per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for each designated RTPO</a:t>
            </a:r>
          </a:p>
        </p:txBody>
      </p:sp>
      <p:sp>
        <p:nvSpPr>
          <p:cNvPr id="18" name="num2">
            <a:extLst>
              <a:ext uri="{FF2B5EF4-FFF2-40B4-BE49-F238E27FC236}">
                <a16:creationId xmlns:a16="http://schemas.microsoft.com/office/drawing/2014/main" id="{37648058-A29A-463D-A48E-F0A47405AB36}"/>
              </a:ext>
            </a:extLst>
          </p:cNvPr>
          <p:cNvSpPr txBox="1"/>
          <p:nvPr/>
        </p:nvSpPr>
        <p:spPr>
          <a:xfrm>
            <a:off x="8888810" y="3087757"/>
            <a:ext cx="1526379" cy="707886"/>
          </a:xfrm>
          <a:prstGeom prst="rect">
            <a:avLst/>
          </a:prstGeom>
          <a:noFill/>
        </p:spPr>
        <p:txBody>
          <a:bodyPr vertOverflow="overflow"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9E8E"/>
                </a:solidFill>
                <a:effectLst/>
                <a:uLnTx/>
                <a:uFillTx/>
                <a:latin typeface="Open Sans" panose="020B0606030504020204" pitchFamily="34" charset="0"/>
                <a:ea typeface="+mn-ea"/>
                <a:cs typeface="+mn-cs"/>
              </a:rPr>
              <a:t>100%</a:t>
            </a:r>
          </a:p>
        </p:txBody>
      </p:sp>
      <p:sp>
        <p:nvSpPr>
          <p:cNvPr id="19" name="lab2">
            <a:extLst>
              <a:ext uri="{FF2B5EF4-FFF2-40B4-BE49-F238E27FC236}">
                <a16:creationId xmlns:a16="http://schemas.microsoft.com/office/drawing/2014/main" id="{ECFF5464-AC40-49A2-851A-042602316715}"/>
              </a:ext>
            </a:extLst>
          </p:cNvPr>
          <p:cNvSpPr txBox="1"/>
          <p:nvPr/>
        </p:nvSpPr>
        <p:spPr>
          <a:xfrm>
            <a:off x="8166100" y="3835400"/>
            <a:ext cx="2971800" cy="523220"/>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federal share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 fully federally funded</a:t>
            </a:r>
          </a:p>
        </p:txBody>
      </p:sp>
      <p:sp>
        <p:nvSpPr>
          <p:cNvPr id="20" name="PathwayText">
            <a:extLst>
              <a:ext uri="{FF2B5EF4-FFF2-40B4-BE49-F238E27FC236}">
                <a16:creationId xmlns:a16="http://schemas.microsoft.com/office/drawing/2014/main" id="{5118ACC1-68E8-4366-B5D9-0F862B341B97}"/>
              </a:ext>
            </a:extLst>
          </p:cNvPr>
          <p:cNvSpPr txBox="1"/>
          <p:nvPr/>
        </p:nvSpPr>
        <p:spPr>
          <a:xfrm>
            <a:off x="1206500" y="5234057"/>
            <a:ext cx="9779000" cy="707886"/>
          </a:xfrm>
          <a:prstGeom prst="rect">
            <a:avLst/>
          </a:prstGeom>
          <a:noFill/>
        </p:spPr>
        <p:txBody>
          <a:bodyPr vertOverflow="overflow" vert="horz"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Provides financial support for existing RTPOs and creates a pathway for regions and states that do not yet have formally designated RTPOs</a:t>
            </a:r>
          </a:p>
        </p:txBody>
      </p:sp>
      <p:pic>
        <p:nvPicPr>
          <p:cNvPr id="21" name="Graphic 21" descr="Warning icon for dropped funding alert"/>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4100" y="1403369"/>
            <a:ext cx="590973" cy="590973"/>
          </a:xfrm>
          <a:prstGeom prst="rect">
            <a:avLst/>
          </a:prstGeom>
        </p:spPr>
      </p:pic>
      <p:pic>
        <p:nvPicPr>
          <p:cNvPr id="22" name="Picture 21">
            <a:extLst>
              <a:ext uri="{FF2B5EF4-FFF2-40B4-BE49-F238E27FC236}">
                <a16:creationId xmlns:a16="http://schemas.microsoft.com/office/drawing/2014/main" id="{0BF1ED02-58A5-9A72-8ACC-5764978828FA}"/>
              </a:ext>
            </a:extLst>
          </p:cNvPr>
          <p:cNvPicPr>
            <a:picLocks noChangeAspect="1"/>
          </p:cNvPicPr>
          <p:nvPr/>
        </p:nvPicPr>
        <p:blipFill>
          <a:blip r:embed="rId5"/>
          <a:stretch>
            <a:fillRect/>
          </a:stretch>
        </p:blipFill>
        <p:spPr>
          <a:xfrm>
            <a:off x="10415189" y="1285243"/>
            <a:ext cx="1409700" cy="939800"/>
          </a:xfrm>
          <a:prstGeom prst="rect">
            <a:avLst/>
          </a:prstGeom>
        </p:spPr>
      </p:pic>
    </p:spTree>
    <p:extLst>
      <p:ext uri="{BB962C8B-B14F-4D97-AF65-F5344CB8AC3E}">
        <p14:creationId xmlns:p14="http://schemas.microsoft.com/office/powerpoint/2010/main" val="2070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DFC2BF-5EEF-1C9F-F2CA-3A4135BB7A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EDC6AF-3CDA-343D-AA22-E1C973CAC71F}"/>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382864-2004-E8E8-38BC-60DD6B41D9FB}"/>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A811FC0C-C3E9-B3A4-884C-4AADEC6273E2}"/>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Local Formula Programs</a:t>
            </a:r>
          </a:p>
        </p:txBody>
      </p:sp>
      <p:sp>
        <p:nvSpPr>
          <p:cNvPr id="20" name="AccentBar1"/>
          <p:cNvSpPr>
            <a:spLocks noGrp="1"/>
          </p:cNvSpPr>
          <p:nvPr/>
        </p:nvSpPr>
        <p:spPr>
          <a:xfrm>
            <a:off x="809740" y="1548788"/>
            <a:ext cx="63500" cy="330200"/>
          </a:xfrm>
          <a:prstGeom prst="rect">
            <a:avLst/>
          </a:prstGeom>
          <a:solidFill>
            <a:srgbClr val="004D71"/>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SectionLabel1"/>
          <p:cNvSpPr>
            <a:spLocks noGrp="1"/>
          </p:cNvSpPr>
          <p:nvPr/>
        </p:nvSpPr>
        <p:spPr>
          <a:xfrm>
            <a:off x="949440" y="1460930"/>
            <a:ext cx="4341258" cy="416994"/>
          </a:xfrm>
          <a:prstGeom prst="rect">
            <a:avLst/>
          </a:prstGeom>
          <a:no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Local Formula Funding Increases</a:t>
            </a:r>
          </a:p>
        </p:txBody>
      </p:sp>
      <p:sp>
        <p:nvSpPr>
          <p:cNvPr id="22" name="SectionNote1"/>
          <p:cNvSpPr>
            <a:spLocks noGrp="1"/>
          </p:cNvSpPr>
          <p:nvPr/>
        </p:nvSpPr>
        <p:spPr>
          <a:xfrm>
            <a:off x="949440" y="1872638"/>
            <a:ext cx="3920015" cy="266700"/>
          </a:xfrm>
          <a:prstGeom prst="rect">
            <a:avLst/>
          </a:prstGeom>
          <a:no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666666"/>
                </a:solidFill>
                <a:effectLst/>
                <a:uLnTx/>
                <a:uFillTx/>
                <a:latin typeface="Open Sans" panose="020B0606030504020204" pitchFamily="34" charset="0"/>
                <a:ea typeface="+mn-ea"/>
                <a:cs typeface="+mn-cs"/>
              </a:rPr>
              <a:t>Excludes $3.75B SS4A and $12B STAG programs</a:t>
            </a:r>
          </a:p>
        </p:txBody>
      </p:sp>
      <p:sp>
        <p:nvSpPr>
          <p:cNvPr id="30" name="Card1"/>
          <p:cNvSpPr>
            <a:spLocks noGrp="1"/>
          </p:cNvSpPr>
          <p:nvPr/>
        </p:nvSpPr>
        <p:spPr>
          <a:xfrm>
            <a:off x="809740" y="2310788"/>
            <a:ext cx="2489200" cy="13970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+$3.7B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FY26 to FY27 increase</a:t>
            </a:r>
          </a:p>
        </p:txBody>
      </p:sp>
      <p:sp>
        <p:nvSpPr>
          <p:cNvPr id="31" name="Card2"/>
          <p:cNvSpPr>
            <a:spLocks noGrp="1"/>
          </p:cNvSpPr>
          <p:nvPr/>
        </p:nvSpPr>
        <p:spPr>
          <a:xfrm>
            <a:off x="3502140" y="2310788"/>
            <a:ext cx="2489200" cy="13970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+$14.7B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IIJA → BUILD 250 (</a:t>
            </a:r>
            <a:r>
              <a:rPr kumimoji="0" lang="en-US" sz="13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+30.1%</a:t>
            </a: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a:t>
            </a:r>
          </a:p>
        </p:txBody>
      </p:sp>
      <p:sp>
        <p:nvSpPr>
          <p:cNvPr id="32" name="Card3"/>
          <p:cNvSpPr>
            <a:spLocks noGrp="1"/>
          </p:cNvSpPr>
          <p:nvPr/>
        </p:nvSpPr>
        <p:spPr>
          <a:xfrm>
            <a:off x="6194540" y="2310788"/>
            <a:ext cx="2489200" cy="13970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$48.97B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IIJA formula funds</a:t>
            </a:r>
          </a:p>
        </p:txBody>
      </p:sp>
      <p:sp>
        <p:nvSpPr>
          <p:cNvPr id="33" name="Arrow1"/>
          <p:cNvSpPr>
            <a:spLocks noGrp="1"/>
          </p:cNvSpPr>
          <p:nvPr/>
        </p:nvSpPr>
        <p:spPr>
          <a:xfrm>
            <a:off x="8734540" y="2882288"/>
            <a:ext cx="355600" cy="254000"/>
          </a:xfrm>
          <a:prstGeom prst="rect">
            <a:avLst/>
          </a:prstGeom>
          <a:no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a:t>
            </a:r>
          </a:p>
        </p:txBody>
      </p:sp>
      <p:sp>
        <p:nvSpPr>
          <p:cNvPr id="34" name="Card4"/>
          <p:cNvSpPr>
            <a:spLocks noGrp="1"/>
          </p:cNvSpPr>
          <p:nvPr/>
        </p:nvSpPr>
        <p:spPr>
          <a:xfrm>
            <a:off x="9140940" y="2310788"/>
            <a:ext cx="2489200" cy="13970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$63.70B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BUILD 250 formula funds</a:t>
            </a:r>
          </a:p>
        </p:txBody>
      </p:sp>
      <p:sp>
        <p:nvSpPr>
          <p:cNvPr id="35" name="InsightBar"/>
          <p:cNvSpPr>
            <a:spLocks noGrp="1"/>
          </p:cNvSpPr>
          <p:nvPr/>
        </p:nvSpPr>
        <p:spPr>
          <a:xfrm>
            <a:off x="809740" y="3847488"/>
            <a:ext cx="10820400" cy="431800"/>
          </a:xfrm>
          <a:prstGeom prst="rect">
            <a:avLst/>
          </a:prstGeom>
          <a:solidFill>
            <a:srgbClr val="F0F8FC"/>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D71"/>
                </a:solidFill>
                <a:effectLst/>
                <a:uLnTx/>
                <a:uFillTx/>
                <a:latin typeface="Open Sans" panose="020B0606030504020204" pitchFamily="34" charset="0"/>
                <a:ea typeface="+mn-ea"/>
                <a:cs typeface="+mn-cs"/>
              </a:rPr>
              <a:t>BUILD 250 is a </a:t>
            </a:r>
            <a:r>
              <a:rPr kumimoji="0" lang="en-US" sz="14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4% overall Contract Authority increase </a:t>
            </a:r>
            <a:r>
              <a:rPr kumimoji="0" lang="en-US" sz="1400" b="0" i="0" u="none" strike="noStrike" kern="1200" cap="none" spc="0" normalizeH="0" baseline="0" noProof="0">
                <a:ln>
                  <a:noFill/>
                </a:ln>
                <a:solidFill>
                  <a:srgbClr val="004D71"/>
                </a:solidFill>
                <a:effectLst/>
                <a:uLnTx/>
                <a:uFillTx/>
                <a:latin typeface="Open Sans" panose="020B0606030504020204" pitchFamily="34" charset="0"/>
                <a:ea typeface="+mn-ea"/>
                <a:cs typeface="+mn-cs"/>
              </a:rPr>
              <a:t>from IIJA — but local formula dollars grow nearly </a:t>
            </a:r>
            <a:r>
              <a:rPr kumimoji="0" lang="en-US" sz="14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7.5× that amount</a:t>
            </a:r>
          </a:p>
        </p:txBody>
      </p:sp>
      <p:sp>
        <p:nvSpPr>
          <p:cNvPr id="36" name="Divider"/>
          <p:cNvSpPr>
            <a:spLocks noGrp="1"/>
          </p:cNvSpPr>
          <p:nvPr/>
        </p:nvSpPr>
        <p:spPr>
          <a:xfrm>
            <a:off x="809740" y="4418988"/>
            <a:ext cx="10820400" cy="25400"/>
          </a:xfrm>
          <a:prstGeom prst="rect">
            <a:avLst/>
          </a:pr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AccentBar2"/>
          <p:cNvSpPr>
            <a:spLocks noGrp="1"/>
          </p:cNvSpPr>
          <p:nvPr/>
        </p:nvSpPr>
        <p:spPr>
          <a:xfrm>
            <a:off x="809740" y="4571388"/>
            <a:ext cx="63500" cy="330200"/>
          </a:xfrm>
          <a:prstGeom prst="rect">
            <a:avLst/>
          </a:prstGeom>
          <a:solidFill>
            <a:srgbClr val="004D71"/>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1" name="SectionLabel2"/>
          <p:cNvSpPr>
            <a:spLocks noGrp="1"/>
          </p:cNvSpPr>
          <p:nvPr/>
        </p:nvSpPr>
        <p:spPr>
          <a:xfrm>
            <a:off x="949440" y="4579386"/>
            <a:ext cx="2349500" cy="303302"/>
          </a:xfrm>
          <a:prstGeom prst="rect">
            <a:avLst/>
          </a:prstGeom>
          <a:no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Bridge Program</a:t>
            </a:r>
          </a:p>
        </p:txBody>
      </p:sp>
      <p:sp>
        <p:nvSpPr>
          <p:cNvPr id="42" name="BridgeCard1"/>
          <p:cNvSpPr>
            <a:spLocks noGrp="1"/>
          </p:cNvSpPr>
          <p:nvPr/>
        </p:nvSpPr>
        <p:spPr>
          <a:xfrm>
            <a:off x="809740" y="5053988"/>
            <a:ext cx="3048000" cy="12700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$9B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per year</a:t>
            </a:r>
          </a:p>
        </p:txBody>
      </p:sp>
      <p:sp>
        <p:nvSpPr>
          <p:cNvPr id="43" name="BridgeCard2"/>
          <p:cNvSpPr>
            <a:spLocks noGrp="1"/>
          </p:cNvSpPr>
          <p:nvPr/>
        </p:nvSpPr>
        <p:spPr>
          <a:xfrm>
            <a:off x="4060940" y="5053988"/>
            <a:ext cx="3048000" cy="12700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local set-aside for in-state competition</a:t>
            </a:r>
          </a:p>
        </p:txBody>
      </p:sp>
      <p:sp>
        <p:nvSpPr>
          <p:cNvPr id="44" name="BridgeNote"/>
          <p:cNvSpPr>
            <a:spLocks noGrp="1"/>
          </p:cNvSpPr>
          <p:nvPr/>
        </p:nvSpPr>
        <p:spPr>
          <a:xfrm>
            <a:off x="7312140" y="5261113"/>
            <a:ext cx="3242019" cy="876300"/>
          </a:xfrm>
          <a:prstGeom prst="rect">
            <a:avLst/>
          </a:prstGeom>
          <a:noFill/>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New dedicated </a:t>
            </a:r>
            <a:r>
              <a:rPr kumimoji="0" lang="en-US" sz="1600" b="1" i="0" u="none" strike="noStrike" kern="1200" cap="none" spc="0" normalizeH="0" baseline="0" noProof="0">
                <a:ln>
                  <a:noFill/>
                </a:ln>
                <a:solidFill>
                  <a:srgbClr val="254D6C"/>
                </a:solidFill>
                <a:effectLst/>
                <a:uLnTx/>
                <a:uFillTx/>
                <a:latin typeface="Open Sans" panose="020B0606030504020204" pitchFamily="34" charset="0"/>
                <a:ea typeface="+mn-ea"/>
                <a:cs typeface="+mn-cs"/>
              </a:rPr>
              <a:t>bridge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Locals compete for a guaranteed in-state slice.</a:t>
            </a:r>
          </a:p>
        </p:txBody>
      </p:sp>
    </p:spTree>
    <p:extLst>
      <p:ext uri="{BB962C8B-B14F-4D97-AF65-F5344CB8AC3E}">
        <p14:creationId xmlns:p14="http://schemas.microsoft.com/office/powerpoint/2010/main" val="42438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D5C"/>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9509760" y="97536"/>
            <a:ext cx="268224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10119360" y="548640"/>
            <a:ext cx="1463040" cy="1463040"/>
          </a:xfrm>
          <a:prstGeom prst="rect">
            <a:avLst/>
          </a:prstGeom>
        </p:spPr>
      </p:pic>
      <p:sp>
        <p:nvSpPr>
          <p:cNvPr id="5" name="Text 2"/>
          <p:cNvSpPr/>
          <p:nvPr/>
        </p:nvSpPr>
        <p:spPr>
          <a:xfrm>
            <a:off x="609600" y="609600"/>
            <a:ext cx="8534400" cy="426720"/>
          </a:xfrm>
          <a:prstGeom prst="rect">
            <a:avLst/>
          </a:prstGeom>
          <a:noFill/>
          <a:ln/>
        </p:spPr>
        <p:txBody>
          <a:bodyPr wrap="square" lIns="0" tIns="0" rIns="0" bIns="0" rtlCol="0" anchor="ctr"/>
          <a:lstStyle/>
          <a:p>
            <a:pPr defTabSz="1219170"/>
            <a:r>
              <a:rPr lang="en-US" sz="1467" b="1" kern="0" spc="400" dirty="0">
                <a:solidFill>
                  <a:srgbClr val="F59E0B"/>
                </a:solidFill>
                <a:latin typeface="Open Sans" pitchFamily="34" charset="0"/>
                <a:ea typeface="Open Sans" pitchFamily="34" charset="-122"/>
                <a:cs typeface="Open Sans" pitchFamily="34" charset="-120"/>
              </a:rPr>
              <a:t>TODAY'S BRIEFING</a:t>
            </a:r>
            <a:endParaRPr lang="en-US" sz="1467" dirty="0">
              <a:solidFill>
                <a:prstClr val="black"/>
              </a:solidFill>
              <a:latin typeface="Calibri" panose="020F0502020204030204"/>
            </a:endParaRPr>
          </a:p>
        </p:txBody>
      </p:sp>
      <p:sp>
        <p:nvSpPr>
          <p:cNvPr id="6" name="Text 3"/>
          <p:cNvSpPr/>
          <p:nvPr/>
        </p:nvSpPr>
        <p:spPr>
          <a:xfrm>
            <a:off x="609600" y="1036320"/>
            <a:ext cx="8534400" cy="1219200"/>
          </a:xfrm>
          <a:prstGeom prst="rect">
            <a:avLst/>
          </a:prstGeom>
          <a:noFill/>
          <a:ln/>
        </p:spPr>
        <p:txBody>
          <a:bodyPr wrap="square" lIns="0" tIns="0" rIns="0" bIns="0" rtlCol="0" anchor="t"/>
          <a:lstStyle/>
          <a:p>
            <a:pPr defTabSz="1219170"/>
            <a:r>
              <a:rPr lang="en-US" sz="8000" b="1" dirty="0">
                <a:solidFill>
                  <a:srgbClr val="FFFFFF"/>
                </a:solidFill>
                <a:latin typeface="Century Gothic" pitchFamily="34" charset="0"/>
                <a:ea typeface="Century Gothic" pitchFamily="34" charset="-122"/>
                <a:cs typeface="Century Gothic" pitchFamily="34" charset="-120"/>
              </a:rPr>
              <a:t>Agenda</a:t>
            </a:r>
            <a:endParaRPr lang="en-US" sz="8000" dirty="0">
              <a:solidFill>
                <a:prstClr val="black"/>
              </a:solidFill>
              <a:latin typeface="Calibri" panose="020F0502020204030204"/>
            </a:endParaRPr>
          </a:p>
        </p:txBody>
      </p:sp>
      <p:sp>
        <p:nvSpPr>
          <p:cNvPr id="7" name="Shape 4"/>
          <p:cNvSpPr/>
          <p:nvPr/>
        </p:nvSpPr>
        <p:spPr>
          <a:xfrm>
            <a:off x="609600" y="2523744"/>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8" name="Text 5"/>
          <p:cNvSpPr/>
          <p:nvPr/>
        </p:nvSpPr>
        <p:spPr>
          <a:xfrm>
            <a:off x="609600" y="2523744"/>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1</a:t>
            </a:r>
            <a:endParaRPr lang="en-US" sz="1733" dirty="0">
              <a:solidFill>
                <a:prstClr val="black"/>
              </a:solidFill>
              <a:latin typeface="Calibri" panose="020F0502020204030204"/>
            </a:endParaRPr>
          </a:p>
        </p:txBody>
      </p:sp>
      <p:sp>
        <p:nvSpPr>
          <p:cNvPr id="9" name="Text 6"/>
          <p:cNvSpPr/>
          <p:nvPr/>
        </p:nvSpPr>
        <p:spPr>
          <a:xfrm>
            <a:off x="1280160" y="2499360"/>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Reauthorization 101</a:t>
            </a:r>
            <a:endParaRPr lang="en-US" sz="2000" dirty="0">
              <a:solidFill>
                <a:prstClr val="black"/>
              </a:solidFill>
              <a:latin typeface="Calibri" panose="020F0502020204030204"/>
            </a:endParaRPr>
          </a:p>
        </p:txBody>
      </p:sp>
      <p:sp>
        <p:nvSpPr>
          <p:cNvPr id="10" name="Shape 7"/>
          <p:cNvSpPr/>
          <p:nvPr/>
        </p:nvSpPr>
        <p:spPr>
          <a:xfrm>
            <a:off x="609600" y="3169920"/>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1" name="Text 8"/>
          <p:cNvSpPr/>
          <p:nvPr/>
        </p:nvSpPr>
        <p:spPr>
          <a:xfrm>
            <a:off x="609600" y="3169920"/>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2</a:t>
            </a:r>
            <a:endParaRPr lang="en-US" sz="1733" dirty="0">
              <a:solidFill>
                <a:prstClr val="black"/>
              </a:solidFill>
              <a:latin typeface="Calibri" panose="020F0502020204030204"/>
            </a:endParaRPr>
          </a:p>
        </p:txBody>
      </p:sp>
      <p:sp>
        <p:nvSpPr>
          <p:cNvPr id="12" name="Text 9"/>
          <p:cNvSpPr/>
          <p:nvPr/>
        </p:nvSpPr>
        <p:spPr>
          <a:xfrm>
            <a:off x="1280160" y="3145536"/>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What is the BUILD America 250 Act?</a:t>
            </a:r>
            <a:endParaRPr lang="en-US" sz="2000" dirty="0">
              <a:solidFill>
                <a:prstClr val="black"/>
              </a:solidFill>
              <a:latin typeface="Calibri" panose="020F0502020204030204"/>
            </a:endParaRPr>
          </a:p>
        </p:txBody>
      </p:sp>
      <p:sp>
        <p:nvSpPr>
          <p:cNvPr id="13" name="Shape 10"/>
          <p:cNvSpPr/>
          <p:nvPr/>
        </p:nvSpPr>
        <p:spPr>
          <a:xfrm>
            <a:off x="609600" y="3816096"/>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4" name="Text 11"/>
          <p:cNvSpPr/>
          <p:nvPr/>
        </p:nvSpPr>
        <p:spPr>
          <a:xfrm>
            <a:off x="609600" y="3816096"/>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3</a:t>
            </a:r>
            <a:endParaRPr lang="en-US" sz="1733" dirty="0">
              <a:solidFill>
                <a:prstClr val="black"/>
              </a:solidFill>
              <a:latin typeface="Calibri" panose="020F0502020204030204"/>
            </a:endParaRPr>
          </a:p>
        </p:txBody>
      </p:sp>
      <p:sp>
        <p:nvSpPr>
          <p:cNvPr id="15" name="Text 12"/>
          <p:cNvSpPr/>
          <p:nvPr/>
        </p:nvSpPr>
        <p:spPr>
          <a:xfrm>
            <a:off x="1280160" y="3791712"/>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Where We Are in the Process</a:t>
            </a:r>
            <a:endParaRPr lang="en-US" sz="2000" dirty="0">
              <a:solidFill>
                <a:prstClr val="black"/>
              </a:solidFill>
              <a:latin typeface="Calibri" panose="020F0502020204030204"/>
            </a:endParaRPr>
          </a:p>
        </p:txBody>
      </p:sp>
      <p:sp>
        <p:nvSpPr>
          <p:cNvPr id="16" name="Shape 13"/>
          <p:cNvSpPr/>
          <p:nvPr/>
        </p:nvSpPr>
        <p:spPr>
          <a:xfrm>
            <a:off x="609600" y="4462272"/>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7" name="Text 14"/>
          <p:cNvSpPr/>
          <p:nvPr/>
        </p:nvSpPr>
        <p:spPr>
          <a:xfrm>
            <a:off x="609600" y="4462272"/>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4</a:t>
            </a:r>
            <a:endParaRPr lang="en-US" sz="1733" dirty="0">
              <a:solidFill>
                <a:prstClr val="black"/>
              </a:solidFill>
              <a:latin typeface="Calibri" panose="020F0502020204030204"/>
            </a:endParaRPr>
          </a:p>
        </p:txBody>
      </p:sp>
      <p:sp>
        <p:nvSpPr>
          <p:cNvPr id="18" name="Text 15"/>
          <p:cNvSpPr/>
          <p:nvPr/>
        </p:nvSpPr>
        <p:spPr>
          <a:xfrm>
            <a:off x="1280160" y="4437888"/>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Key Provisions for Our Region</a:t>
            </a:r>
            <a:endParaRPr lang="en-US" sz="2000" dirty="0">
              <a:solidFill>
                <a:prstClr val="black"/>
              </a:solidFill>
              <a:latin typeface="Calibri" panose="020F0502020204030204"/>
            </a:endParaRPr>
          </a:p>
        </p:txBody>
      </p:sp>
      <p:sp>
        <p:nvSpPr>
          <p:cNvPr id="19" name="Shape 16"/>
          <p:cNvSpPr/>
          <p:nvPr/>
        </p:nvSpPr>
        <p:spPr>
          <a:xfrm>
            <a:off x="609600" y="5108448"/>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20" name="Text 17"/>
          <p:cNvSpPr/>
          <p:nvPr/>
        </p:nvSpPr>
        <p:spPr>
          <a:xfrm>
            <a:off x="609600" y="5108448"/>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5</a:t>
            </a:r>
            <a:endParaRPr lang="en-US" sz="1733" dirty="0">
              <a:solidFill>
                <a:prstClr val="black"/>
              </a:solidFill>
              <a:latin typeface="Calibri" panose="020F0502020204030204"/>
            </a:endParaRPr>
          </a:p>
        </p:txBody>
      </p:sp>
      <p:sp>
        <p:nvSpPr>
          <p:cNvPr id="21" name="Text 18"/>
          <p:cNvSpPr/>
          <p:nvPr/>
        </p:nvSpPr>
        <p:spPr>
          <a:xfrm>
            <a:off x="1280160" y="5084064"/>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Potential Funding Opportunities for [MPO Name]</a:t>
            </a:r>
            <a:endParaRPr lang="en-US" sz="2000" dirty="0">
              <a:solidFill>
                <a:prstClr val="black"/>
              </a:solidFill>
              <a:latin typeface="Calibri" panose="020F0502020204030204"/>
            </a:endParaRPr>
          </a:p>
        </p:txBody>
      </p:sp>
      <p:sp>
        <p:nvSpPr>
          <p:cNvPr id="22" name="Shape 19"/>
          <p:cNvSpPr/>
          <p:nvPr/>
        </p:nvSpPr>
        <p:spPr>
          <a:xfrm>
            <a:off x="609600" y="5754624"/>
            <a:ext cx="463296" cy="463296"/>
          </a:xfrm>
          <a:prstGeom prst="ellipse">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23" name="Text 20"/>
          <p:cNvSpPr/>
          <p:nvPr/>
        </p:nvSpPr>
        <p:spPr>
          <a:xfrm>
            <a:off x="609600" y="5754624"/>
            <a:ext cx="463296" cy="463296"/>
          </a:xfrm>
          <a:prstGeom prst="rect">
            <a:avLst/>
          </a:prstGeom>
          <a:noFill/>
          <a:ln/>
        </p:spPr>
        <p:txBody>
          <a:bodyPr wrap="square" lIns="0" tIns="0" rIns="0" bIns="0" rtlCol="0" anchor="ctr"/>
          <a:lstStyle/>
          <a:p>
            <a:pPr algn="ctr" defTabSz="1219170"/>
            <a:r>
              <a:rPr lang="en-US" sz="1733" b="1" dirty="0">
                <a:solidFill>
                  <a:srgbClr val="002D45"/>
                </a:solidFill>
                <a:latin typeface="Century Gothic" pitchFamily="34" charset="0"/>
                <a:ea typeface="Century Gothic" pitchFamily="34" charset="-122"/>
                <a:cs typeface="Century Gothic" pitchFamily="34" charset="-120"/>
              </a:rPr>
              <a:t>6</a:t>
            </a:r>
            <a:endParaRPr lang="en-US" sz="1733" dirty="0">
              <a:solidFill>
                <a:prstClr val="black"/>
              </a:solidFill>
              <a:latin typeface="Calibri" panose="020F0502020204030204"/>
            </a:endParaRPr>
          </a:p>
        </p:txBody>
      </p:sp>
      <p:sp>
        <p:nvSpPr>
          <p:cNvPr id="24" name="Text 21"/>
          <p:cNvSpPr/>
          <p:nvPr/>
        </p:nvSpPr>
        <p:spPr>
          <a:xfrm>
            <a:off x="1280160" y="5730240"/>
            <a:ext cx="7924800" cy="512064"/>
          </a:xfrm>
          <a:prstGeom prst="rect">
            <a:avLst/>
          </a:prstGeom>
          <a:noFill/>
          <a:ln/>
        </p:spPr>
        <p:txBody>
          <a:bodyPr wrap="square" lIns="0" tIns="0" rIns="0" bIns="0" rtlCol="0" anchor="ctr"/>
          <a:lstStyle/>
          <a:p>
            <a:pPr defTabSz="1219170"/>
            <a:r>
              <a:rPr lang="en-US" sz="2000" dirty="0">
                <a:solidFill>
                  <a:srgbClr val="FFFFFF"/>
                </a:solidFill>
                <a:latin typeface="Open Sans" pitchFamily="34" charset="0"/>
                <a:ea typeface="Open Sans" pitchFamily="34" charset="-122"/>
                <a:cs typeface="Open Sans" pitchFamily="34" charset="-120"/>
              </a:rPr>
              <a:t>What to Watch &amp; Next Steps</a:t>
            </a:r>
            <a:endParaRPr lang="en-US" sz="2000" dirty="0">
              <a:solidFill>
                <a:prstClr val="black"/>
              </a:solidFill>
              <a:latin typeface="Calibri" panose="020F0502020204030204"/>
            </a:endParaRPr>
          </a:p>
        </p:txBody>
      </p:sp>
      <p:sp>
        <p:nvSpPr>
          <p:cNvPr id="25" name="Shape 22"/>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26" name="Text 23"/>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DFC2BF-5EEF-1C9F-F2CA-3A4135BB7A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EDC6AF-3CDA-343D-AA22-E1C973CAC71F}"/>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382864-2004-E8E8-38BC-60DD6B41D9FB}"/>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A811FC0C-C3E9-B3A4-884C-4AADEC6273E2}"/>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Local Formula Program - Capital</a:t>
            </a:r>
          </a:p>
        </p:txBody>
      </p:sp>
      <p:sp>
        <p:nvSpPr>
          <p:cNvPr id="20" name="ColBg_L"/>
          <p:cNvSpPr>
            <a:spLocks noGrp="1"/>
          </p:cNvSpPr>
          <p:nvPr/>
        </p:nvSpPr>
        <p:spPr>
          <a:xfrm>
            <a:off x="457200" y="1282700"/>
            <a:ext cx="5435600" cy="4940300"/>
          </a:xfrm>
          <a:prstGeom prst="rect">
            <a:avLst/>
          </a:prstGeom>
          <a:solidFill>
            <a:srgbClr val="F7FBF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ColBg_R"/>
          <p:cNvSpPr>
            <a:spLocks noGrp="1"/>
          </p:cNvSpPr>
          <p:nvPr/>
        </p:nvSpPr>
        <p:spPr>
          <a:xfrm>
            <a:off x="6299200" y="1282700"/>
            <a:ext cx="5435600" cy="4940300"/>
          </a:xfrm>
          <a:prstGeom prst="rect">
            <a:avLst/>
          </a:prstGeom>
          <a:solidFill>
            <a:srgbClr val="F7FBF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2" name="StbgHdr"/>
          <p:cNvSpPr>
            <a:spLocks noGrp="1"/>
          </p:cNvSpPr>
          <p:nvPr/>
        </p:nvSpPr>
        <p:spPr>
          <a:xfrm>
            <a:off x="457200" y="1459509"/>
            <a:ext cx="5435600" cy="4572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STBG / TAP</a:t>
            </a:r>
          </a:p>
        </p:txBody>
      </p:sp>
      <p:sp>
        <p:nvSpPr>
          <p:cNvPr id="23" name="Stbg_FY"/>
          <p:cNvSpPr>
            <a:spLocks noGrp="1"/>
          </p:cNvSpPr>
          <p:nvPr/>
        </p:nvSpPr>
        <p:spPr>
          <a:xfrm>
            <a:off x="546100" y="2274291"/>
            <a:ext cx="2540000" cy="13716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+$1.25B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FY26 → FY27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+7.59%</a:t>
            </a:r>
          </a:p>
        </p:txBody>
      </p:sp>
      <p:sp>
        <p:nvSpPr>
          <p:cNvPr id="24" name="Stbg_IIJA"/>
          <p:cNvSpPr>
            <a:spLocks noGrp="1"/>
          </p:cNvSpPr>
          <p:nvPr/>
        </p:nvSpPr>
        <p:spPr>
          <a:xfrm>
            <a:off x="3263900" y="2274291"/>
            <a:ext cx="2540000" cy="13716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2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+$12.1B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IIJA → BUILD 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+13.28%</a:t>
            </a:r>
          </a:p>
        </p:txBody>
      </p:sp>
      <p:sp>
        <p:nvSpPr>
          <p:cNvPr id="25" name="Stbg_Badge"/>
          <p:cNvSpPr>
            <a:spLocks noGrp="1"/>
          </p:cNvSpPr>
          <p:nvPr/>
        </p:nvSpPr>
        <p:spPr>
          <a:xfrm>
            <a:off x="546100" y="3897909"/>
            <a:ext cx="5080000" cy="73406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  </a:t>
            </a: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Most growth </a:t>
            </a: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of any capital-focused formula program</a:t>
            </a:r>
          </a:p>
        </p:txBody>
      </p:sp>
      <p:sp>
        <p:nvSpPr>
          <p:cNvPr id="30" name="CmaqHdr"/>
          <p:cNvSpPr>
            <a:spLocks noGrp="1"/>
          </p:cNvSpPr>
          <p:nvPr/>
        </p:nvSpPr>
        <p:spPr>
          <a:xfrm>
            <a:off x="6299200" y="1459509"/>
            <a:ext cx="5435600" cy="4572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CMAQ</a:t>
            </a:r>
          </a:p>
        </p:txBody>
      </p:sp>
      <p:sp>
        <p:nvSpPr>
          <p:cNvPr id="31" name="Cmaq_FY"/>
          <p:cNvSpPr>
            <a:spLocks noGrp="1"/>
          </p:cNvSpPr>
          <p:nvPr/>
        </p:nvSpPr>
        <p:spPr>
          <a:xfrm>
            <a:off x="6388100" y="2274291"/>
            <a:ext cx="2540000" cy="13716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+$144M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FY26 → FY27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+5.26%</a:t>
            </a:r>
          </a:p>
        </p:txBody>
      </p:sp>
      <p:sp>
        <p:nvSpPr>
          <p:cNvPr id="32" name="Cmaq_IIJA"/>
          <p:cNvSpPr>
            <a:spLocks noGrp="1"/>
          </p:cNvSpPr>
          <p:nvPr/>
        </p:nvSpPr>
        <p:spPr>
          <a:xfrm>
            <a:off x="9105900" y="2274291"/>
            <a:ext cx="2540000" cy="13716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2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+$1.82B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IIJA → BUILD 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+13.79%</a:t>
            </a:r>
          </a:p>
        </p:txBody>
      </p:sp>
      <p:sp>
        <p:nvSpPr>
          <p:cNvPr id="33" name="Cmaq_AltFuel"/>
          <p:cNvSpPr>
            <a:spLocks noGrp="1"/>
          </p:cNvSpPr>
          <p:nvPr/>
        </p:nvSpPr>
        <p:spPr>
          <a:xfrm>
            <a:off x="6388100" y="3897909"/>
            <a:ext cx="5080000" cy="73406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Descending set-aside from </a:t>
            </a: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10%</a:t>
            </a: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for alt-fuel charging (FY27)</a:t>
            </a:r>
          </a:p>
        </p:txBody>
      </p:sp>
      <p:sp>
        <p:nvSpPr>
          <p:cNvPr id="40" name="NeviWarning"/>
          <p:cNvSpPr>
            <a:spLocks noGrp="1"/>
          </p:cNvSpPr>
          <p:nvPr/>
        </p:nvSpPr>
        <p:spPr>
          <a:xfrm>
            <a:off x="457200" y="5089169"/>
            <a:ext cx="11277600" cy="584200"/>
          </a:xfrm>
          <a:prstGeom prst="rect">
            <a:avLst/>
          </a:prstGeom>
          <a:solidFill>
            <a:srgbClr val="FFF3E6"/>
          </a:solidFill>
        </p:spPr>
        <p:txBody>
          <a:bodyPr lIns="127000" rIns="12700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C75B00"/>
                </a:solidFill>
                <a:effectLst/>
                <a:uLnTx/>
                <a:uFillTx/>
                <a:latin typeface="Open Sans" panose="020B0606030504020204" pitchFamily="34" charset="0"/>
                <a:ea typeface="+mn-ea"/>
                <a:cs typeface="+mn-cs"/>
              </a:rPr>
              <a:t>⚠  Note: </a:t>
            </a:r>
            <a:r>
              <a:rPr kumimoji="0" lang="en-US" sz="19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CMAQ growth does </a:t>
            </a:r>
            <a:r>
              <a:rPr kumimoji="0" lang="en-US" sz="1900" b="1" i="0" u="none" strike="noStrike" kern="1200" cap="none" spc="0" normalizeH="0" baseline="0" noProof="0">
                <a:ln>
                  <a:noFill/>
                </a:ln>
                <a:solidFill>
                  <a:srgbClr val="444444"/>
                </a:solidFill>
                <a:effectLst/>
                <a:uLnTx/>
                <a:uFillTx/>
                <a:latin typeface="Open Sans" panose="020B0606030504020204" pitchFamily="34" charset="0"/>
                <a:ea typeface="+mn-ea"/>
                <a:cs typeface="+mn-cs"/>
              </a:rPr>
              <a:t>not</a:t>
            </a:r>
            <a:r>
              <a:rPr kumimoji="0" lang="en-US" sz="19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fully replace the eliminated NEVI / Carbon Reduction programs</a:t>
            </a:r>
          </a:p>
        </p:txBody>
      </p:sp>
    </p:spTree>
    <p:extLst>
      <p:ext uri="{BB962C8B-B14F-4D97-AF65-F5344CB8AC3E}">
        <p14:creationId xmlns:p14="http://schemas.microsoft.com/office/powerpoint/2010/main" val="368469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A22EB8-B7CD-05EB-A427-4EA6EEEB15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04B955-3655-4D32-2E10-06B0F1BEA54B}"/>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261D20F-41E9-3890-319A-A7441406A438}"/>
              </a:ext>
            </a:extLst>
          </p:cNvPr>
          <p:cNvPicPr/>
          <p:nvPr/>
        </p:nvPicPr>
        <p:blipFill>
          <a:blip r:embed="rId3">
            <a:alphaModFix amt="64000"/>
          </a:blip>
          <a:stretch>
            <a:fillRect/>
          </a:stretch>
        </p:blipFill>
        <p:spPr>
          <a:xfrm>
            <a:off x="-1" y="47414"/>
            <a:ext cx="12192000" cy="95337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905469BF-EAE7-C7C4-76AA-99574F5AD568}"/>
              </a:ext>
            </a:extLst>
          </p:cNvPr>
          <p:cNvSpPr txBox="1">
            <a:spLocks/>
          </p:cNvSpPr>
          <p:nvPr/>
        </p:nvSpPr>
        <p:spPr>
          <a:xfrm>
            <a:off x="1" y="150259"/>
            <a:ext cx="12191999" cy="747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Local Formula Programs - Transit</a:t>
            </a:r>
          </a:p>
        </p:txBody>
      </p:sp>
      <p:sp>
        <p:nvSpPr>
          <p:cNvPr id="20" name="ColBg_L"/>
          <p:cNvSpPr>
            <a:spLocks noGrp="1"/>
          </p:cNvSpPr>
          <p:nvPr/>
        </p:nvSpPr>
        <p:spPr>
          <a:xfrm>
            <a:off x="457200" y="1282700"/>
            <a:ext cx="5435600" cy="4953000"/>
          </a:xfrm>
          <a:prstGeom prst="rect">
            <a:avLst/>
          </a:prstGeom>
          <a:solidFill>
            <a:srgbClr val="F7FBF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ColBg_R"/>
          <p:cNvSpPr>
            <a:spLocks noGrp="1"/>
          </p:cNvSpPr>
          <p:nvPr/>
        </p:nvSpPr>
        <p:spPr>
          <a:xfrm>
            <a:off x="6299200" y="1282700"/>
            <a:ext cx="5435600" cy="4953000"/>
          </a:xfrm>
          <a:prstGeom prst="rect">
            <a:avLst/>
          </a:prstGeom>
          <a:solidFill>
            <a:srgbClr val="F7FBF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2" name="Hdr5307"/>
          <p:cNvSpPr>
            <a:spLocks noGrp="1"/>
          </p:cNvSpPr>
          <p:nvPr/>
        </p:nvSpPr>
        <p:spPr>
          <a:xfrm>
            <a:off x="457200" y="1463449"/>
            <a:ext cx="5435600" cy="4572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Urbanized Area Formula (Sec. 5307)</a:t>
            </a:r>
          </a:p>
        </p:txBody>
      </p:sp>
      <p:sp>
        <p:nvSpPr>
          <p:cNvPr id="23" name="Card5307_Main"/>
          <p:cNvSpPr>
            <a:spLocks noGrp="1"/>
          </p:cNvSpPr>
          <p:nvPr/>
        </p:nvSpPr>
        <p:spPr>
          <a:xfrm>
            <a:off x="635000" y="2227227"/>
            <a:ext cx="2540000" cy="14732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FY2026 → FY2027</a:t>
            </a:r>
          </a:p>
        </p:txBody>
      </p:sp>
      <p:sp>
        <p:nvSpPr>
          <p:cNvPr id="24" name="Card5307_Sub"/>
          <p:cNvSpPr>
            <a:spLocks noGrp="1"/>
          </p:cNvSpPr>
          <p:nvPr/>
        </p:nvSpPr>
        <p:spPr>
          <a:xfrm>
            <a:off x="3352800" y="2227227"/>
            <a:ext cx="2540000" cy="1473200"/>
          </a:xfrm>
          <a:prstGeom prst="roundRect">
            <a:avLst>
              <a:gd name="adj" fmla="val 16667"/>
            </a:avLst>
          </a:prstGeom>
          <a:solidFill>
            <a:srgbClr val="E8F4FB"/>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$400M/yr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All Stations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Program set-aside</a:t>
            </a:r>
          </a:p>
        </p:txBody>
      </p:sp>
      <p:sp>
        <p:nvSpPr>
          <p:cNvPr id="25" name="Note5307"/>
          <p:cNvSpPr>
            <a:spLocks noGrp="1"/>
          </p:cNvSpPr>
          <p:nvPr/>
        </p:nvSpPr>
        <p:spPr>
          <a:xfrm>
            <a:off x="635000" y="4014879"/>
            <a:ext cx="5080000" cy="711200"/>
          </a:xfrm>
          <a:prstGeom prst="roundRect">
            <a:avLst>
              <a:gd name="adj" fmla="val 16667"/>
            </a:avLst>
          </a:prstGeom>
          <a:solidFill>
            <a:srgbClr val="E8F4FB"/>
          </a:solidFill>
        </p:spPr>
        <p:txBody>
          <a:bodyPr lIns="101600" rIns="1016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All Stations Accessibility Program is a </a:t>
            </a: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$400M/year takedown</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of Sec. 5307 apportionment</a:t>
            </a:r>
          </a:p>
        </p:txBody>
      </p:sp>
      <p:sp>
        <p:nvSpPr>
          <p:cNvPr id="30" name="Hdr5339"/>
          <p:cNvSpPr>
            <a:spLocks noGrp="1"/>
          </p:cNvSpPr>
          <p:nvPr/>
        </p:nvSpPr>
        <p:spPr>
          <a:xfrm>
            <a:off x="6299200" y="1463449"/>
            <a:ext cx="5435600" cy="4572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Bus/Bus Facility Formula (Sec. 5339(a))</a:t>
            </a:r>
          </a:p>
        </p:txBody>
      </p:sp>
      <p:sp>
        <p:nvSpPr>
          <p:cNvPr id="31" name="Card5339_Main"/>
          <p:cNvSpPr>
            <a:spLocks noGrp="1"/>
          </p:cNvSpPr>
          <p:nvPr/>
        </p:nvSpPr>
        <p:spPr>
          <a:xfrm>
            <a:off x="6477000" y="2227227"/>
            <a:ext cx="2540000" cy="1473200"/>
          </a:xfrm>
          <a:prstGeom prst="roundRect">
            <a:avLst>
              <a:gd name="adj" fmla="val 16667"/>
            </a:avLst>
          </a:prstGeom>
          <a:solidFill>
            <a:srgbClr val="004D71"/>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More than doubles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over 5 years</a:t>
            </a:r>
          </a:p>
        </p:txBody>
      </p:sp>
      <p:sp>
        <p:nvSpPr>
          <p:cNvPr id="32" name="Card5339_Sub"/>
          <p:cNvSpPr>
            <a:spLocks noGrp="1"/>
          </p:cNvSpPr>
          <p:nvPr/>
        </p:nvSpPr>
        <p:spPr>
          <a:xfrm>
            <a:off x="9194800" y="2227227"/>
            <a:ext cx="2540000" cy="1473200"/>
          </a:xfrm>
          <a:prstGeom prst="roundRect">
            <a:avLst>
              <a:gd name="adj" fmla="val 16667"/>
            </a:avLst>
          </a:prstGeom>
          <a:solidFill>
            <a:srgbClr val="FFF3E6"/>
          </a:solidFill>
        </p:spPr>
        <p:txBody>
          <a:bodyPr anchor="ctr" anchorCtr="1"/>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600" b="1" i="0" u="none" strike="noStrike" kern="1200" cap="none" spc="0" normalizeH="0" baseline="0" noProof="0">
                <a:ln>
                  <a:noFill/>
                </a:ln>
                <a:solidFill>
                  <a:srgbClr val="C75B00"/>
                </a:solidFill>
                <a:effectLst/>
                <a:uLnTx/>
                <a:uFillTx/>
                <a:latin typeface="Open Sans" panose="020B0606030504020204" pitchFamily="34" charset="0"/>
                <a:ea typeface="+mn-ea"/>
                <a:cs typeface="+mn-cs"/>
              </a:rPr>
              <a:t>Lo-No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Program eliminated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Funds flow into 5339(a)</a:t>
            </a:r>
          </a:p>
        </p:txBody>
      </p:sp>
      <p:sp>
        <p:nvSpPr>
          <p:cNvPr id="33" name="Note5339"/>
          <p:cNvSpPr>
            <a:spLocks noGrp="1"/>
          </p:cNvSpPr>
          <p:nvPr/>
        </p:nvSpPr>
        <p:spPr>
          <a:xfrm>
            <a:off x="6477000" y="4068727"/>
            <a:ext cx="5080000" cy="711200"/>
          </a:xfrm>
          <a:prstGeom prst="roundRect">
            <a:avLst>
              <a:gd name="adj" fmla="val 16667"/>
            </a:avLst>
          </a:prstGeom>
          <a:solidFill>
            <a:srgbClr val="FFF3E6"/>
          </a:solidFill>
        </p:spPr>
        <p:txBody>
          <a:bodyPr lIns="101600" rIns="1016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Growth directly tied to </a:t>
            </a:r>
            <a:r>
              <a:rPr kumimoji="0" lang="en-US" sz="1600" b="1" i="0" u="none" strike="noStrike" kern="1200" cap="none" spc="0" normalizeH="0" baseline="0" noProof="0">
                <a:ln>
                  <a:noFill/>
                </a:ln>
                <a:solidFill>
                  <a:srgbClr val="C75B00"/>
                </a:solidFill>
                <a:effectLst/>
                <a:uLnTx/>
                <a:uFillTx/>
                <a:latin typeface="Open Sans" panose="020B0606030504020204" pitchFamily="34" charset="0"/>
                <a:ea typeface="+mn-ea"/>
                <a:cs typeface="+mn-cs"/>
              </a:rPr>
              <a:t>elimination of the Lo-No program</a:t>
            </a:r>
          </a:p>
        </p:txBody>
      </p:sp>
      <p:sp>
        <p:nvSpPr>
          <p:cNvPr id="40" name="InsightBar"/>
          <p:cNvSpPr>
            <a:spLocks noGrp="1"/>
          </p:cNvSpPr>
          <p:nvPr/>
        </p:nvSpPr>
        <p:spPr>
          <a:xfrm>
            <a:off x="457200" y="5072027"/>
            <a:ext cx="11277600" cy="482600"/>
          </a:xfrm>
          <a:prstGeom prst="rect">
            <a:avLst/>
          </a:prstGeom>
          <a:solidFill>
            <a:srgbClr val="004D71"/>
          </a:solidFill>
        </p:spPr>
        <p:txBody>
          <a:bodyPr lIns="152400" rIns="1524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BUILD America 250 boosts both urbanized transit formula funding and bus capital funding</a:t>
            </a:r>
          </a:p>
        </p:txBody>
      </p:sp>
    </p:spTree>
    <p:extLst>
      <p:ext uri="{BB962C8B-B14F-4D97-AF65-F5344CB8AC3E}">
        <p14:creationId xmlns:p14="http://schemas.microsoft.com/office/powerpoint/2010/main" val="56492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38FB77-2FD4-A56F-C526-59A6DA4E1A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401AAD-AFB3-3C52-6136-4CF01FD10A3C}"/>
              </a:ext>
            </a:extLst>
          </p:cNvPr>
          <p:cNvPicPr/>
          <p:nvPr/>
        </p:nvPicPr>
        <p:blipFill>
          <a:blip r:embed="rId3">
            <a:alphaModFix amt="64000"/>
          </a:blip>
          <a:stretch>
            <a:fillRect/>
          </a:stretch>
        </p:blipFill>
        <p:spPr>
          <a:xfrm>
            <a:off x="-1" y="0"/>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22F590C6-3923-69DA-1A86-890AF62A2D85}"/>
              </a:ext>
            </a:extLst>
          </p:cNvPr>
          <p:cNvSpPr txBox="1">
            <a:spLocks/>
          </p:cNvSpPr>
          <p:nvPr/>
        </p:nvSpPr>
        <p:spPr>
          <a:xfrm>
            <a:off x="1" y="61728"/>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Other Helpful MPO Provisions</a:t>
            </a:r>
          </a:p>
        </p:txBody>
      </p:sp>
      <p:sp>
        <p:nvSpPr>
          <p:cNvPr id="2" name="ProvCard_c1">
            <a:extLst>
              <a:ext uri="{FF2B5EF4-FFF2-40B4-BE49-F238E27FC236}">
                <a16:creationId xmlns:a16="http://schemas.microsoft.com/office/drawing/2014/main" id="{F8036EE4-7DCC-4A60-922F-F3FB680C36E5}"/>
              </a:ext>
            </a:extLst>
          </p:cNvPr>
          <p:cNvSpPr/>
          <p:nvPr/>
        </p:nvSpPr>
        <p:spPr>
          <a:xfrm>
            <a:off x="426720" y="1510454"/>
            <a:ext cx="3683000" cy="2260600"/>
          </a:xfrm>
          <a:prstGeom prst="roundRect">
            <a:avLst/>
          </a:prstGeom>
          <a:solidFill>
            <a:srgbClr val="F2F6F9"/>
          </a:solidFill>
          <a:ln w="1270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rovStrip_c1">
            <a:extLst>
              <a:ext uri="{FF2B5EF4-FFF2-40B4-BE49-F238E27FC236}">
                <a16:creationId xmlns:a16="http://schemas.microsoft.com/office/drawing/2014/main" id="{6A7A6662-68C0-461C-8F65-BCFF59354B8D}"/>
              </a:ext>
            </a:extLst>
          </p:cNvPr>
          <p:cNvSpPr/>
          <p:nvPr/>
        </p:nvSpPr>
        <p:spPr>
          <a:xfrm>
            <a:off x="426720" y="1510454"/>
            <a:ext cx="3683000" cy="762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rovCard_c2">
            <a:extLst>
              <a:ext uri="{FF2B5EF4-FFF2-40B4-BE49-F238E27FC236}">
                <a16:creationId xmlns:a16="http://schemas.microsoft.com/office/drawing/2014/main" id="{E4E76B43-FD19-4A95-B96D-04A4FE42759E}"/>
              </a:ext>
            </a:extLst>
          </p:cNvPr>
          <p:cNvSpPr/>
          <p:nvPr/>
        </p:nvSpPr>
        <p:spPr>
          <a:xfrm>
            <a:off x="4325620" y="1510454"/>
            <a:ext cx="3683000" cy="2260600"/>
          </a:xfrm>
          <a:prstGeom prst="roundRect">
            <a:avLst/>
          </a:prstGeom>
          <a:solidFill>
            <a:srgbClr val="F2F6F9"/>
          </a:solidFill>
          <a:ln w="1270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rovStrip_c2">
            <a:extLst>
              <a:ext uri="{FF2B5EF4-FFF2-40B4-BE49-F238E27FC236}">
                <a16:creationId xmlns:a16="http://schemas.microsoft.com/office/drawing/2014/main" id="{EBACA5AA-380C-4A69-BD4B-3A89E6D110EA}"/>
              </a:ext>
            </a:extLst>
          </p:cNvPr>
          <p:cNvSpPr/>
          <p:nvPr/>
        </p:nvSpPr>
        <p:spPr>
          <a:xfrm>
            <a:off x="4325620" y="1510454"/>
            <a:ext cx="3683000" cy="762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rovCard_c3">
            <a:extLst>
              <a:ext uri="{FF2B5EF4-FFF2-40B4-BE49-F238E27FC236}">
                <a16:creationId xmlns:a16="http://schemas.microsoft.com/office/drawing/2014/main" id="{8CD32523-04CC-4801-833A-A069FFF5FBC7}"/>
              </a:ext>
            </a:extLst>
          </p:cNvPr>
          <p:cNvSpPr/>
          <p:nvPr/>
        </p:nvSpPr>
        <p:spPr>
          <a:xfrm>
            <a:off x="8224520" y="1510454"/>
            <a:ext cx="3683000" cy="2260600"/>
          </a:xfrm>
          <a:prstGeom prst="roundRect">
            <a:avLst/>
          </a:prstGeom>
          <a:solidFill>
            <a:srgbClr val="F2F6F9"/>
          </a:solidFill>
          <a:ln w="1270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rovStrip_c3">
            <a:extLst>
              <a:ext uri="{FF2B5EF4-FFF2-40B4-BE49-F238E27FC236}">
                <a16:creationId xmlns:a16="http://schemas.microsoft.com/office/drawing/2014/main" id="{8ADB046E-D9BD-4E76-838B-541C07B6F12B}"/>
              </a:ext>
            </a:extLst>
          </p:cNvPr>
          <p:cNvSpPr/>
          <p:nvPr/>
        </p:nvSpPr>
        <p:spPr>
          <a:xfrm>
            <a:off x="8224520" y="1510454"/>
            <a:ext cx="3683000" cy="762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vCard_c4">
            <a:extLst>
              <a:ext uri="{FF2B5EF4-FFF2-40B4-BE49-F238E27FC236}">
                <a16:creationId xmlns:a16="http://schemas.microsoft.com/office/drawing/2014/main" id="{9BE055A5-372C-4383-B29A-5A60DCAD4563}"/>
              </a:ext>
            </a:extLst>
          </p:cNvPr>
          <p:cNvSpPr/>
          <p:nvPr/>
        </p:nvSpPr>
        <p:spPr>
          <a:xfrm>
            <a:off x="2376170" y="3999654"/>
            <a:ext cx="3683000" cy="2260600"/>
          </a:xfrm>
          <a:prstGeom prst="roundRect">
            <a:avLst/>
          </a:prstGeom>
          <a:solidFill>
            <a:srgbClr val="F2F6F9"/>
          </a:solidFill>
          <a:ln w="1270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vStrip_c4">
            <a:extLst>
              <a:ext uri="{FF2B5EF4-FFF2-40B4-BE49-F238E27FC236}">
                <a16:creationId xmlns:a16="http://schemas.microsoft.com/office/drawing/2014/main" id="{765DC2B8-D1BF-4D03-845A-D98D9ADB366E}"/>
              </a:ext>
            </a:extLst>
          </p:cNvPr>
          <p:cNvSpPr/>
          <p:nvPr/>
        </p:nvSpPr>
        <p:spPr>
          <a:xfrm>
            <a:off x="2376170" y="3999654"/>
            <a:ext cx="3683000" cy="762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rovCard_c5">
            <a:extLst>
              <a:ext uri="{FF2B5EF4-FFF2-40B4-BE49-F238E27FC236}">
                <a16:creationId xmlns:a16="http://schemas.microsoft.com/office/drawing/2014/main" id="{A939B5CD-8E46-4465-94C0-CC06E6F9CFB6}"/>
              </a:ext>
            </a:extLst>
          </p:cNvPr>
          <p:cNvSpPr/>
          <p:nvPr/>
        </p:nvSpPr>
        <p:spPr>
          <a:xfrm>
            <a:off x="6275070" y="3999654"/>
            <a:ext cx="3683000" cy="2260600"/>
          </a:xfrm>
          <a:prstGeom prst="roundRect">
            <a:avLst/>
          </a:prstGeom>
          <a:solidFill>
            <a:srgbClr val="F2F6F9"/>
          </a:solidFill>
          <a:ln w="12700" cap="flat" cmpd="sng" algn="ctr">
            <a:solidFill>
              <a:srgbClr val="004D7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rovStrip_c5">
            <a:extLst>
              <a:ext uri="{FF2B5EF4-FFF2-40B4-BE49-F238E27FC236}">
                <a16:creationId xmlns:a16="http://schemas.microsoft.com/office/drawing/2014/main" id="{9645CA55-0C5F-415C-AC6F-07E50E7AA7AA}"/>
              </a:ext>
            </a:extLst>
          </p:cNvPr>
          <p:cNvSpPr/>
          <p:nvPr/>
        </p:nvSpPr>
        <p:spPr>
          <a:xfrm>
            <a:off x="6275070" y="3999654"/>
            <a:ext cx="3683000" cy="762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7" descr="Document review icon for TIP/STIP Amendments"/>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14220" y="1662854"/>
            <a:ext cx="508000" cy="508000"/>
          </a:xfrm>
          <a:prstGeom prst="rect">
            <a:avLst/>
          </a:prstGeom>
        </p:spPr>
      </p:pic>
      <p:pic>
        <p:nvPicPr>
          <p:cNvPr id="18" name="Graphic 18" descr="Route icon for MPO Eligibility for INFRA"/>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3120" y="1662854"/>
            <a:ext cx="508000" cy="508000"/>
          </a:xfrm>
          <a:prstGeom prst="rect">
            <a:avLst/>
          </a:prstGeom>
        </p:spPr>
      </p:pic>
      <p:pic>
        <p:nvPicPr>
          <p:cNvPr id="19" name="Graphic 19" descr="Bridge icon for MPO Eligibility in Bridge"/>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12020" y="1662854"/>
            <a:ext cx="508000" cy="508000"/>
          </a:xfrm>
          <a:prstGeom prst="rect">
            <a:avLst/>
          </a:prstGeom>
        </p:spPr>
      </p:pic>
      <p:pic>
        <p:nvPicPr>
          <p:cNvPr id="20" name="Graphic 20" descr="Trophy icon for Olympics &amp; FIFA Assistance"/>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56220" y="4152054"/>
            <a:ext cx="508000" cy="508000"/>
          </a:xfrm>
          <a:prstGeom prst="rect">
            <a:avLst/>
          </a:prstGeom>
        </p:spPr>
      </p:pic>
      <p:pic>
        <p:nvPicPr>
          <p:cNvPr id="21" name="Graphic 21" descr="Truck icon for Jason's Law CMV parki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57320" y="4152054"/>
            <a:ext cx="508000" cy="508000"/>
          </a:xfrm>
          <a:prstGeom prst="rect">
            <a:avLst/>
          </a:prstGeom>
        </p:spPr>
      </p:pic>
      <p:sp>
        <p:nvSpPr>
          <p:cNvPr id="4" name="ProvTitle_40">
            <a:extLst>
              <a:ext uri="{FF2B5EF4-FFF2-40B4-BE49-F238E27FC236}">
                <a16:creationId xmlns:a16="http://schemas.microsoft.com/office/drawing/2014/main" id="{6D5F2DC2-6306-4198-BC68-EB349C0757C4}"/>
              </a:ext>
            </a:extLst>
          </p:cNvPr>
          <p:cNvSpPr txBox="1"/>
          <p:nvPr/>
        </p:nvSpPr>
        <p:spPr>
          <a:xfrm>
            <a:off x="579120" y="2221654"/>
            <a:ext cx="3378200" cy="3302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TIP/STIP Amendments</a:t>
            </a:r>
          </a:p>
        </p:txBody>
      </p:sp>
      <p:sp>
        <p:nvSpPr>
          <p:cNvPr id="9" name="ProvSec_40">
            <a:extLst>
              <a:ext uri="{FF2B5EF4-FFF2-40B4-BE49-F238E27FC236}">
                <a16:creationId xmlns:a16="http://schemas.microsoft.com/office/drawing/2014/main" id="{2C6EC048-B0D7-458E-B378-567CC1F7CD79}"/>
              </a:ext>
            </a:extLst>
          </p:cNvPr>
          <p:cNvSpPr txBox="1"/>
          <p:nvPr/>
        </p:nvSpPr>
        <p:spPr>
          <a:xfrm>
            <a:off x="579120" y="2526454"/>
            <a:ext cx="3378200" cy="2286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A7081"/>
                </a:solidFill>
                <a:effectLst/>
                <a:uLnTx/>
                <a:uFillTx/>
                <a:latin typeface="Open Sans"/>
                <a:ea typeface="Open Sans"/>
                <a:cs typeface="Open Sans"/>
              </a:rPr>
              <a:t>Sec. 1113</a:t>
            </a:r>
          </a:p>
        </p:txBody>
      </p:sp>
      <p:sp>
        <p:nvSpPr>
          <p:cNvPr id="22" name="ProvDesc_40">
            <a:extLst>
              <a:ext uri="{FF2B5EF4-FFF2-40B4-BE49-F238E27FC236}">
                <a16:creationId xmlns:a16="http://schemas.microsoft.com/office/drawing/2014/main" id="{5CADA345-0D09-477B-9FDE-FC41E361AF07}"/>
              </a:ext>
            </a:extLst>
          </p:cNvPr>
          <p:cNvSpPr txBox="1"/>
          <p:nvPr/>
        </p:nvSpPr>
        <p:spPr>
          <a:xfrm>
            <a:off x="533400" y="2805854"/>
            <a:ext cx="3469640" cy="838200"/>
          </a:xfrm>
          <a:prstGeom prst="rect">
            <a:avLst/>
          </a:prstGeom>
          <a:noFill/>
        </p:spPr>
        <p:txBody>
          <a:bodyPr vertOverflow="overflow" vert="horz"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Open Sans"/>
                <a:ea typeface="Open Sans"/>
                <a:cs typeface="Open Sans"/>
              </a:rPr>
              <a:t>Unchanged projects from past TIP/STIP can be re-added by amendment. No new public review required.</a:t>
            </a:r>
          </a:p>
        </p:txBody>
      </p:sp>
      <p:sp>
        <p:nvSpPr>
          <p:cNvPr id="23" name="ProvTitle_347">
            <a:extLst>
              <a:ext uri="{FF2B5EF4-FFF2-40B4-BE49-F238E27FC236}">
                <a16:creationId xmlns:a16="http://schemas.microsoft.com/office/drawing/2014/main" id="{B2C6413D-D00B-49D3-B02C-09DA7FEBB805}"/>
              </a:ext>
            </a:extLst>
          </p:cNvPr>
          <p:cNvSpPr txBox="1"/>
          <p:nvPr/>
        </p:nvSpPr>
        <p:spPr>
          <a:xfrm>
            <a:off x="4478020" y="2221654"/>
            <a:ext cx="3378200" cy="3302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MPO Eligibility – INFRA</a:t>
            </a:r>
          </a:p>
        </p:txBody>
      </p:sp>
      <p:sp>
        <p:nvSpPr>
          <p:cNvPr id="24" name="ProvSec_347">
            <a:extLst>
              <a:ext uri="{FF2B5EF4-FFF2-40B4-BE49-F238E27FC236}">
                <a16:creationId xmlns:a16="http://schemas.microsoft.com/office/drawing/2014/main" id="{D2B51324-5F29-4E1E-81C9-59DAEC29479E}"/>
              </a:ext>
            </a:extLst>
          </p:cNvPr>
          <p:cNvSpPr txBox="1"/>
          <p:nvPr/>
        </p:nvSpPr>
        <p:spPr>
          <a:xfrm>
            <a:off x="4478020" y="2526454"/>
            <a:ext cx="3378200" cy="2286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A7081"/>
                </a:solidFill>
                <a:effectLst/>
                <a:uLnTx/>
                <a:uFillTx/>
                <a:latin typeface="Open Sans"/>
                <a:ea typeface="Open Sans"/>
                <a:cs typeface="Open Sans"/>
              </a:rPr>
              <a:t>Sec. 1105</a:t>
            </a:r>
          </a:p>
        </p:txBody>
      </p:sp>
      <p:sp>
        <p:nvSpPr>
          <p:cNvPr id="25" name="ProvDesc_347">
            <a:extLst>
              <a:ext uri="{FF2B5EF4-FFF2-40B4-BE49-F238E27FC236}">
                <a16:creationId xmlns:a16="http://schemas.microsoft.com/office/drawing/2014/main" id="{ADD0C8D0-2153-4532-BBE2-C2921FC9F329}"/>
              </a:ext>
            </a:extLst>
          </p:cNvPr>
          <p:cNvSpPr txBox="1"/>
          <p:nvPr/>
        </p:nvSpPr>
        <p:spPr>
          <a:xfrm>
            <a:off x="4503420" y="2805854"/>
            <a:ext cx="3327400" cy="838200"/>
          </a:xfrm>
          <a:prstGeom prst="rect">
            <a:avLst/>
          </a:prstGeom>
          <a:noFill/>
        </p:spPr>
        <p:txBody>
          <a:bodyPr vertOverflow="overflow" vert="horz"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Open Sans"/>
                <a:ea typeface="Open Sans"/>
                <a:cs typeface="Open Sans"/>
              </a:rPr>
              <a:t>MPOs serving urbanized areas of 50k+ can now apply.</a:t>
            </a:r>
          </a:p>
        </p:txBody>
      </p:sp>
      <p:sp>
        <p:nvSpPr>
          <p:cNvPr id="26" name="ProvTitle_654">
            <a:extLst>
              <a:ext uri="{FF2B5EF4-FFF2-40B4-BE49-F238E27FC236}">
                <a16:creationId xmlns:a16="http://schemas.microsoft.com/office/drawing/2014/main" id="{D5C9CE4E-F1AA-424C-8E90-AD5925A745B5}"/>
              </a:ext>
            </a:extLst>
          </p:cNvPr>
          <p:cNvSpPr txBox="1"/>
          <p:nvPr/>
        </p:nvSpPr>
        <p:spPr>
          <a:xfrm>
            <a:off x="8376920" y="2221654"/>
            <a:ext cx="3378200" cy="3302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MPO Eligibility – Bridge</a:t>
            </a:r>
          </a:p>
        </p:txBody>
      </p:sp>
      <p:sp>
        <p:nvSpPr>
          <p:cNvPr id="27" name="ProvSec_654">
            <a:extLst>
              <a:ext uri="{FF2B5EF4-FFF2-40B4-BE49-F238E27FC236}">
                <a16:creationId xmlns:a16="http://schemas.microsoft.com/office/drawing/2014/main" id="{7AA8070F-0B0C-42CA-9C95-D6FCBC9C49C8}"/>
              </a:ext>
            </a:extLst>
          </p:cNvPr>
          <p:cNvSpPr txBox="1"/>
          <p:nvPr/>
        </p:nvSpPr>
        <p:spPr>
          <a:xfrm>
            <a:off x="8376920" y="2526454"/>
            <a:ext cx="3378200" cy="2286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A7081"/>
                </a:solidFill>
                <a:effectLst/>
                <a:uLnTx/>
                <a:uFillTx/>
                <a:latin typeface="Open Sans"/>
                <a:ea typeface="Open Sans"/>
                <a:cs typeface="Open Sans"/>
              </a:rPr>
              <a:t>Sec. 1108</a:t>
            </a:r>
          </a:p>
        </p:txBody>
      </p:sp>
      <p:sp>
        <p:nvSpPr>
          <p:cNvPr id="28" name="ProvDesc_654">
            <a:extLst>
              <a:ext uri="{FF2B5EF4-FFF2-40B4-BE49-F238E27FC236}">
                <a16:creationId xmlns:a16="http://schemas.microsoft.com/office/drawing/2014/main" id="{6BB7B343-BB0D-4624-865B-16D85B0A7C42}"/>
              </a:ext>
            </a:extLst>
          </p:cNvPr>
          <p:cNvSpPr txBox="1"/>
          <p:nvPr/>
        </p:nvSpPr>
        <p:spPr>
          <a:xfrm>
            <a:off x="8256524" y="2805854"/>
            <a:ext cx="3618992" cy="838200"/>
          </a:xfrm>
          <a:prstGeom prst="rect">
            <a:avLst/>
          </a:prstGeom>
          <a:noFill/>
        </p:spPr>
        <p:txBody>
          <a:bodyPr vertOverflow="overflow" vert="horz"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Open Sans"/>
                <a:ea typeface="Open Sans"/>
                <a:cs typeface="Open Sans"/>
              </a:rPr>
              <a:t>TMA MPOs are eligible for the competitive program, plus a consultation role on the 20% off-system set-aside.</a:t>
            </a:r>
          </a:p>
        </p:txBody>
      </p:sp>
      <p:sp>
        <p:nvSpPr>
          <p:cNvPr id="29" name="ProvTitle_193.5">
            <a:extLst>
              <a:ext uri="{FF2B5EF4-FFF2-40B4-BE49-F238E27FC236}">
                <a16:creationId xmlns:a16="http://schemas.microsoft.com/office/drawing/2014/main" id="{F0487188-A185-4C10-8725-8B032568DB9E}"/>
              </a:ext>
            </a:extLst>
          </p:cNvPr>
          <p:cNvSpPr txBox="1"/>
          <p:nvPr/>
        </p:nvSpPr>
        <p:spPr>
          <a:xfrm>
            <a:off x="2528570" y="4710854"/>
            <a:ext cx="3378200" cy="3302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Jason’s Law</a:t>
            </a:r>
          </a:p>
        </p:txBody>
      </p:sp>
      <p:sp>
        <p:nvSpPr>
          <p:cNvPr id="30" name="ProvSec_193.5">
            <a:extLst>
              <a:ext uri="{FF2B5EF4-FFF2-40B4-BE49-F238E27FC236}">
                <a16:creationId xmlns:a16="http://schemas.microsoft.com/office/drawing/2014/main" id="{B7D9F683-2B19-4F6E-8093-4A667F23CC79}"/>
              </a:ext>
            </a:extLst>
          </p:cNvPr>
          <p:cNvSpPr txBox="1"/>
          <p:nvPr/>
        </p:nvSpPr>
        <p:spPr>
          <a:xfrm>
            <a:off x="2528570" y="5015654"/>
            <a:ext cx="3378200" cy="2286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A7081"/>
                </a:solidFill>
                <a:effectLst/>
                <a:uLnTx/>
                <a:uFillTx/>
                <a:latin typeface="Open Sans"/>
                <a:ea typeface="Open Sans"/>
                <a:cs typeface="Open Sans"/>
              </a:rPr>
              <a:t>Sec. 1127</a:t>
            </a:r>
          </a:p>
        </p:txBody>
      </p:sp>
      <p:sp>
        <p:nvSpPr>
          <p:cNvPr id="31" name="ProvDesc_193.5">
            <a:extLst>
              <a:ext uri="{FF2B5EF4-FFF2-40B4-BE49-F238E27FC236}">
                <a16:creationId xmlns:a16="http://schemas.microsoft.com/office/drawing/2014/main" id="{A0ADA079-3072-4B1D-8CD3-3F8F6C806548}"/>
              </a:ext>
            </a:extLst>
          </p:cNvPr>
          <p:cNvSpPr txBox="1"/>
          <p:nvPr/>
        </p:nvSpPr>
        <p:spPr>
          <a:xfrm>
            <a:off x="2553970" y="5295054"/>
            <a:ext cx="3327400" cy="838200"/>
          </a:xfrm>
          <a:prstGeom prst="rect">
            <a:avLst/>
          </a:prstGeom>
          <a:noFill/>
        </p:spPr>
        <p:txBody>
          <a:bodyPr vertOverflow="overflow" vert="horz"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Open Sans"/>
                <a:ea typeface="Open Sans"/>
                <a:cs typeface="Open Sans"/>
              </a:rPr>
              <a:t>MPOs are eligible for the CMV truck-parking competitive grant program.</a:t>
            </a:r>
          </a:p>
        </p:txBody>
      </p:sp>
      <p:sp>
        <p:nvSpPr>
          <p:cNvPr id="32" name="ProvTitle_500.5">
            <a:extLst>
              <a:ext uri="{FF2B5EF4-FFF2-40B4-BE49-F238E27FC236}">
                <a16:creationId xmlns:a16="http://schemas.microsoft.com/office/drawing/2014/main" id="{C50A5A9F-F847-4DA6-A21F-00EAA2596EE5}"/>
              </a:ext>
            </a:extLst>
          </p:cNvPr>
          <p:cNvSpPr txBox="1"/>
          <p:nvPr/>
        </p:nvSpPr>
        <p:spPr>
          <a:xfrm>
            <a:off x="6427470" y="4710854"/>
            <a:ext cx="3378200" cy="3302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Olympics &amp; FIFA Assistance</a:t>
            </a:r>
          </a:p>
        </p:txBody>
      </p:sp>
      <p:sp>
        <p:nvSpPr>
          <p:cNvPr id="33" name="ProvSec_500.5">
            <a:extLst>
              <a:ext uri="{FF2B5EF4-FFF2-40B4-BE49-F238E27FC236}">
                <a16:creationId xmlns:a16="http://schemas.microsoft.com/office/drawing/2014/main" id="{F7DEFF06-6271-4AC4-BD31-051B6403F805}"/>
              </a:ext>
            </a:extLst>
          </p:cNvPr>
          <p:cNvSpPr txBox="1"/>
          <p:nvPr/>
        </p:nvSpPr>
        <p:spPr>
          <a:xfrm>
            <a:off x="6427470" y="5015654"/>
            <a:ext cx="3378200" cy="228600"/>
          </a:xfrm>
          <a:prstGeom prst="rect">
            <a:avLst/>
          </a:prstGeom>
          <a:noFill/>
        </p:spPr>
        <p:txBody>
          <a:bodyPr vertOverflow="overflow" vert="horz"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5A7081"/>
                </a:solidFill>
                <a:effectLst/>
                <a:uLnTx/>
                <a:uFillTx/>
                <a:latin typeface="Open Sans"/>
                <a:ea typeface="Open Sans"/>
                <a:cs typeface="Open Sans"/>
              </a:rPr>
              <a:t>Sec. 7104</a:t>
            </a:r>
          </a:p>
        </p:txBody>
      </p:sp>
      <p:sp>
        <p:nvSpPr>
          <p:cNvPr id="34" name="ProvDesc_500.5">
            <a:extLst>
              <a:ext uri="{FF2B5EF4-FFF2-40B4-BE49-F238E27FC236}">
                <a16:creationId xmlns:a16="http://schemas.microsoft.com/office/drawing/2014/main" id="{40B4B277-500C-41DE-950B-B2EF9095923E}"/>
              </a:ext>
            </a:extLst>
          </p:cNvPr>
          <p:cNvSpPr txBox="1"/>
          <p:nvPr/>
        </p:nvSpPr>
        <p:spPr>
          <a:xfrm>
            <a:off x="6363970" y="5295054"/>
            <a:ext cx="3505200" cy="838200"/>
          </a:xfrm>
          <a:prstGeom prst="rect">
            <a:avLst/>
          </a:prstGeom>
          <a:noFill/>
        </p:spPr>
        <p:txBody>
          <a:bodyPr vertOverflow="overflow" vert="horz"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solidFill>
                <a:effectLst/>
                <a:uLnTx/>
                <a:uFillTx/>
                <a:latin typeface="Open Sans"/>
                <a:ea typeface="Open Sans"/>
                <a:cs typeface="Open Sans"/>
              </a:rPr>
              <a:t>Transportation assistance for major events. MPOs in covered areas eligible.</a:t>
            </a:r>
          </a:p>
        </p:txBody>
      </p:sp>
    </p:spTree>
    <p:extLst>
      <p:ext uri="{BB962C8B-B14F-4D97-AF65-F5344CB8AC3E}">
        <p14:creationId xmlns:p14="http://schemas.microsoft.com/office/powerpoint/2010/main" val="100363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1B94A6-0CFA-36DE-320D-E7B97F7BB2D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31289F-48BB-28D3-8D86-7A594ADA630C}"/>
              </a:ext>
            </a:extLst>
          </p:cNvPr>
          <p:cNvSpPr>
            <a:spLocks noGrp="1" noRot="1" noMove="1" noResize="1" noEditPoints="1" noAdjustHandles="1" noChangeArrowheads="1" noChangeShapeType="1"/>
          </p:cNvSpPr>
          <p:nvPr/>
        </p:nvSpPr>
        <p:spPr>
          <a:xfrm>
            <a:off x="-161035" y="5234961"/>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C62A793-D560-E4DD-2674-1472C879B5F7}"/>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0F846C32-5110-EA9F-6C96-8472468F56E2}"/>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GAO Reports – Local &amp; Regional Focus</a:t>
            </a:r>
          </a:p>
        </p:txBody>
      </p:sp>
      <p:grpSp>
        <p:nvGrpSpPr>
          <p:cNvPr id="48" name="Group 47">
            <a:extLst>
              <a:ext uri="{FF2B5EF4-FFF2-40B4-BE49-F238E27FC236}">
                <a16:creationId xmlns:a16="http://schemas.microsoft.com/office/drawing/2014/main" id="{ECD879BF-8FB8-08F1-2214-26539817B37C}"/>
              </a:ext>
            </a:extLst>
          </p:cNvPr>
          <p:cNvGrpSpPr/>
          <p:nvPr/>
        </p:nvGrpSpPr>
        <p:grpSpPr>
          <a:xfrm>
            <a:off x="405496" y="1382611"/>
            <a:ext cx="11697052" cy="3633889"/>
            <a:chOff x="418296" y="1612284"/>
            <a:chExt cx="11697052" cy="3633889"/>
          </a:xfrm>
        </p:grpSpPr>
        <p:grpSp>
          <p:nvGrpSpPr>
            <p:cNvPr id="22" name="Group 21">
              <a:extLst>
                <a:ext uri="{FF2B5EF4-FFF2-40B4-BE49-F238E27FC236}">
                  <a16:creationId xmlns:a16="http://schemas.microsoft.com/office/drawing/2014/main" id="{B4CE0A17-B13E-FD56-B30E-1EE27ED45021}"/>
                </a:ext>
              </a:extLst>
            </p:cNvPr>
            <p:cNvGrpSpPr/>
            <p:nvPr/>
          </p:nvGrpSpPr>
          <p:grpSpPr>
            <a:xfrm>
              <a:off x="4336488" y="2259979"/>
              <a:ext cx="3650976" cy="2986194"/>
              <a:chOff x="3796747" y="3805115"/>
              <a:chExt cx="4843669" cy="3213730"/>
            </a:xfrm>
          </p:grpSpPr>
          <p:sp>
            <p:nvSpPr>
              <p:cNvPr id="23" name="Rectangle 22">
                <a:extLst>
                  <a:ext uri="{FF2B5EF4-FFF2-40B4-BE49-F238E27FC236}">
                    <a16:creationId xmlns:a16="http://schemas.microsoft.com/office/drawing/2014/main" id="{CCEECB42-87A7-6443-7D31-CAB504547720}"/>
                  </a:ext>
                </a:extLst>
              </p:cNvPr>
              <p:cNvSpPr/>
              <p:nvPr/>
            </p:nvSpPr>
            <p:spPr>
              <a:xfrm>
                <a:off x="3796747" y="3805115"/>
                <a:ext cx="4843669" cy="3213730"/>
              </a:xfrm>
              <a:prstGeom prst="rect">
                <a:avLst/>
              </a:prstGeom>
              <a:solidFill>
                <a:schemeClr val="bg1">
                  <a:lumMod val="95000"/>
                </a:schemeClr>
              </a:solidFill>
              <a:ln w="57150">
                <a:solidFill>
                  <a:srgbClr val="004D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2E8CC5F-E359-CA63-0971-892F10E9A51F}"/>
                  </a:ext>
                </a:extLst>
              </p:cNvPr>
              <p:cNvSpPr txBox="1"/>
              <p:nvPr/>
            </p:nvSpPr>
            <p:spPr>
              <a:xfrm>
                <a:off x="3928144" y="4107627"/>
                <a:ext cx="4405818" cy="761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54766"/>
                    </a:solidFill>
                    <a:effectLst/>
                    <a:uLnTx/>
                    <a:uFillTx/>
                    <a:latin typeface="Open Sans" panose="020B0606030504020204" pitchFamily="34" charset="0"/>
                    <a:ea typeface="Open Sans" panose="020B0606030504020204" pitchFamily="34" charset="0"/>
                    <a:cs typeface="Open Sans" panose="020B0606030504020204" pitchFamily="34" charset="0"/>
                  </a:rPr>
                  <a:t>Study on Effectiveness of Formula Programs </a:t>
                </a:r>
              </a:p>
            </p:txBody>
          </p:sp>
          <p:sp>
            <p:nvSpPr>
              <p:cNvPr id="27" name="TextBox 26">
                <a:extLst>
                  <a:ext uri="{FF2B5EF4-FFF2-40B4-BE49-F238E27FC236}">
                    <a16:creationId xmlns:a16="http://schemas.microsoft.com/office/drawing/2014/main" id="{AAA87F1F-A079-D09F-393B-537CA83A6718}"/>
                  </a:ext>
                </a:extLst>
              </p:cNvPr>
              <p:cNvSpPr txBox="1"/>
              <p:nvPr/>
            </p:nvSpPr>
            <p:spPr>
              <a:xfrm>
                <a:off x="3928144" y="4978792"/>
                <a:ext cx="4537213" cy="1672701"/>
              </a:xfrm>
              <a:prstGeom prst="rect">
                <a:avLst/>
              </a:prstGeom>
              <a:noFill/>
            </p:spPr>
            <p:txBody>
              <a:bodyPr wrap="square" rtlCol="0" anchor="t" anchorCtr="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Assesses how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DOTs distribute formula funds to local and regional governments, select projects, and align funding with performance goals</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29" name="Group 28">
              <a:extLst>
                <a:ext uri="{FF2B5EF4-FFF2-40B4-BE49-F238E27FC236}">
                  <a16:creationId xmlns:a16="http://schemas.microsoft.com/office/drawing/2014/main" id="{CD4F27B8-43F6-1829-F9BD-0D9E6FAC44D6}"/>
                </a:ext>
              </a:extLst>
            </p:cNvPr>
            <p:cNvGrpSpPr/>
            <p:nvPr/>
          </p:nvGrpSpPr>
          <p:grpSpPr>
            <a:xfrm>
              <a:off x="8153689" y="2263775"/>
              <a:ext cx="3644401" cy="2982397"/>
              <a:chOff x="3796749" y="3856400"/>
              <a:chExt cx="4381670" cy="2982397"/>
            </a:xfrm>
          </p:grpSpPr>
          <p:sp>
            <p:nvSpPr>
              <p:cNvPr id="31" name="Rectangle 30">
                <a:extLst>
                  <a:ext uri="{FF2B5EF4-FFF2-40B4-BE49-F238E27FC236}">
                    <a16:creationId xmlns:a16="http://schemas.microsoft.com/office/drawing/2014/main" id="{8E4BA48F-FB4F-CC1A-5740-7949C90ED8D1}"/>
                  </a:ext>
                </a:extLst>
              </p:cNvPr>
              <p:cNvSpPr/>
              <p:nvPr/>
            </p:nvSpPr>
            <p:spPr>
              <a:xfrm>
                <a:off x="3796749" y="3856400"/>
                <a:ext cx="4381670" cy="2982397"/>
              </a:xfrm>
              <a:prstGeom prst="rect">
                <a:avLst/>
              </a:prstGeom>
              <a:solidFill>
                <a:schemeClr val="bg1">
                  <a:lumMod val="95000"/>
                </a:schemeClr>
              </a:solidFill>
              <a:ln w="57150">
                <a:solidFill>
                  <a:srgbClr val="004D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866BB6D-1ECC-41DB-54FF-FD549608D3F9}"/>
                  </a:ext>
                </a:extLst>
              </p:cNvPr>
              <p:cNvSpPr txBox="1"/>
              <p:nvPr/>
            </p:nvSpPr>
            <p:spPr>
              <a:xfrm>
                <a:off x="3963698" y="4133698"/>
                <a:ext cx="40350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54766"/>
                    </a:solidFill>
                    <a:effectLst/>
                    <a:uLnTx/>
                    <a:uFillTx/>
                    <a:latin typeface="Open Sans" panose="020B0606030504020204" pitchFamily="34" charset="0"/>
                    <a:ea typeface="Open Sans" panose="020B0606030504020204" pitchFamily="34" charset="0"/>
                    <a:cs typeface="Open Sans" panose="020B0606030504020204" pitchFamily="34" charset="0"/>
                  </a:rPr>
                  <a:t>Study on Effectiveness of Discretionary Grants</a:t>
                </a:r>
              </a:p>
            </p:txBody>
          </p:sp>
          <p:sp>
            <p:nvSpPr>
              <p:cNvPr id="35" name="TextBox 34">
                <a:extLst>
                  <a:ext uri="{FF2B5EF4-FFF2-40B4-BE49-F238E27FC236}">
                    <a16:creationId xmlns:a16="http://schemas.microsoft.com/office/drawing/2014/main" id="{BED62B76-6DE7-851D-95F0-455A4E0C7181}"/>
                  </a:ext>
                </a:extLst>
              </p:cNvPr>
              <p:cNvSpPr txBox="1"/>
              <p:nvPr/>
            </p:nvSpPr>
            <p:spPr>
              <a:xfrm>
                <a:off x="3963698" y="4943183"/>
                <a:ext cx="4035060" cy="1554272"/>
              </a:xfrm>
              <a:prstGeom prst="rect">
                <a:avLst/>
              </a:prstGeom>
              <a:noFill/>
            </p:spPr>
            <p:txBody>
              <a:bodyPr wrap="square" rtlCol="0" anchor="t" anchorCtr="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Targets ways to improve project selection, reduce cost overruns, and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strengthen the efficiency and administration of USDOT competitive grants</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37" name="Group 36">
              <a:extLst>
                <a:ext uri="{FF2B5EF4-FFF2-40B4-BE49-F238E27FC236}">
                  <a16:creationId xmlns:a16="http://schemas.microsoft.com/office/drawing/2014/main" id="{3CA49010-566C-79E6-4C3E-0CB194F9ADE4}"/>
                </a:ext>
              </a:extLst>
            </p:cNvPr>
            <p:cNvGrpSpPr/>
            <p:nvPr/>
          </p:nvGrpSpPr>
          <p:grpSpPr>
            <a:xfrm>
              <a:off x="418296" y="2259979"/>
              <a:ext cx="3723006" cy="2986194"/>
              <a:chOff x="3796747" y="3805115"/>
              <a:chExt cx="4843669" cy="2765244"/>
            </a:xfrm>
          </p:grpSpPr>
          <p:sp>
            <p:nvSpPr>
              <p:cNvPr id="39" name="Rectangle 38">
                <a:extLst>
                  <a:ext uri="{FF2B5EF4-FFF2-40B4-BE49-F238E27FC236}">
                    <a16:creationId xmlns:a16="http://schemas.microsoft.com/office/drawing/2014/main" id="{9147EC2B-266B-159E-23EB-2D7E38B75B98}"/>
                  </a:ext>
                </a:extLst>
              </p:cNvPr>
              <p:cNvSpPr/>
              <p:nvPr/>
            </p:nvSpPr>
            <p:spPr>
              <a:xfrm>
                <a:off x="3796747" y="3805115"/>
                <a:ext cx="4843669" cy="2765244"/>
              </a:xfrm>
              <a:prstGeom prst="rect">
                <a:avLst/>
              </a:prstGeom>
              <a:solidFill>
                <a:schemeClr val="bg1">
                  <a:lumMod val="95000"/>
                </a:schemeClr>
              </a:solidFill>
              <a:ln w="57150">
                <a:solidFill>
                  <a:srgbClr val="004D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5113A2F-301A-3437-F24E-F9167AC0F760}"/>
                  </a:ext>
                </a:extLst>
              </p:cNvPr>
              <p:cNvSpPr txBox="1"/>
              <p:nvPr/>
            </p:nvSpPr>
            <p:spPr>
              <a:xfrm>
                <a:off x="3959429" y="4065411"/>
                <a:ext cx="4664766" cy="6555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54766"/>
                    </a:solidFill>
                    <a:effectLst/>
                    <a:uLnTx/>
                    <a:uFillTx/>
                    <a:latin typeface="Open Sans" panose="020B0606030504020204" pitchFamily="34" charset="0"/>
                    <a:ea typeface="Open Sans" panose="020B0606030504020204" pitchFamily="34" charset="0"/>
                    <a:cs typeface="Open Sans" panose="020B0606030504020204" pitchFamily="34" charset="0"/>
                  </a:rPr>
                  <a:t>Review of State and Local Consultation Processes </a:t>
                </a:r>
              </a:p>
            </p:txBody>
          </p:sp>
          <p:sp>
            <p:nvSpPr>
              <p:cNvPr id="41" name="TextBox 40">
                <a:extLst>
                  <a:ext uri="{FF2B5EF4-FFF2-40B4-BE49-F238E27FC236}">
                    <a16:creationId xmlns:a16="http://schemas.microsoft.com/office/drawing/2014/main" id="{13E63D9D-4F89-232C-E838-81B6E97B67EA}"/>
                  </a:ext>
                </a:extLst>
              </p:cNvPr>
              <p:cNvSpPr txBox="1"/>
              <p:nvPr/>
            </p:nvSpPr>
            <p:spPr>
              <a:xfrm>
                <a:off x="3959429" y="4815002"/>
                <a:ext cx="4538008" cy="988014"/>
              </a:xfrm>
              <a:prstGeom prst="rect">
                <a:avLst/>
              </a:prstGeom>
              <a:noFill/>
            </p:spPr>
            <p:txBody>
              <a:bodyPr wrap="square" rtlCol="0" anchor="t" anchorCtr="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Recommends ways to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 consultation and communication among states, MPOs, and RTPOs</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pic>
          <p:nvPicPr>
            <p:cNvPr id="43" name="Picture 42">
              <a:extLst>
                <a:ext uri="{FF2B5EF4-FFF2-40B4-BE49-F238E27FC236}">
                  <a16:creationId xmlns:a16="http://schemas.microsoft.com/office/drawing/2014/main" id="{4BD51C21-F8B9-D010-7DAC-17C656492CB8}"/>
                </a:ext>
              </a:extLst>
            </p:cNvPr>
            <p:cNvPicPr>
              <a:picLocks noChangeAspect="1"/>
            </p:cNvPicPr>
            <p:nvPr/>
          </p:nvPicPr>
          <p:blipFill>
            <a:blip r:embed="rId4"/>
            <a:srcRect l="40393" t="13603" r="36622" b="58921"/>
            <a:stretch>
              <a:fillRect/>
            </a:stretch>
          </p:blipFill>
          <p:spPr>
            <a:xfrm>
              <a:off x="7156236" y="1816276"/>
              <a:ext cx="946725" cy="754422"/>
            </a:xfrm>
            <a:prstGeom prst="rect">
              <a:avLst/>
            </a:prstGeom>
          </p:spPr>
        </p:pic>
        <p:pic>
          <p:nvPicPr>
            <p:cNvPr id="45" name="Picture 44">
              <a:extLst>
                <a:ext uri="{FF2B5EF4-FFF2-40B4-BE49-F238E27FC236}">
                  <a16:creationId xmlns:a16="http://schemas.microsoft.com/office/drawing/2014/main" id="{B5F0B72B-F6AA-EE1A-E171-8B3E0BAA0E5B}"/>
                </a:ext>
              </a:extLst>
            </p:cNvPr>
            <p:cNvPicPr>
              <a:picLocks noChangeAspect="1"/>
            </p:cNvPicPr>
            <p:nvPr/>
          </p:nvPicPr>
          <p:blipFill>
            <a:blip r:embed="rId5"/>
            <a:srcRect t="15710" r="69879" b="46937"/>
            <a:stretch>
              <a:fillRect/>
            </a:stretch>
          </p:blipFill>
          <p:spPr>
            <a:xfrm>
              <a:off x="10877261" y="1612284"/>
              <a:ext cx="1238087" cy="1023609"/>
            </a:xfrm>
            <a:prstGeom prst="rect">
              <a:avLst/>
            </a:prstGeom>
          </p:spPr>
        </p:pic>
        <p:pic>
          <p:nvPicPr>
            <p:cNvPr id="47" name="Picture 46">
              <a:extLst>
                <a:ext uri="{FF2B5EF4-FFF2-40B4-BE49-F238E27FC236}">
                  <a16:creationId xmlns:a16="http://schemas.microsoft.com/office/drawing/2014/main" id="{EA773121-B45E-9E76-1E01-95D8B7577195}"/>
                </a:ext>
              </a:extLst>
            </p:cNvPr>
            <p:cNvPicPr>
              <a:picLocks noChangeAspect="1"/>
            </p:cNvPicPr>
            <p:nvPr/>
          </p:nvPicPr>
          <p:blipFill>
            <a:blip r:embed="rId6"/>
            <a:srcRect/>
            <a:stretch/>
          </p:blipFill>
          <p:spPr>
            <a:xfrm>
              <a:off x="3147099" y="1708025"/>
              <a:ext cx="1133061" cy="862673"/>
            </a:xfrm>
            <a:prstGeom prst="rect">
              <a:avLst/>
            </a:prstGeom>
          </p:spPr>
        </p:pic>
      </p:grpSp>
      <p:sp>
        <p:nvSpPr>
          <p:cNvPr id="2" name="TakeawayBar">
            <a:extLst>
              <a:ext uri="{FF2B5EF4-FFF2-40B4-BE49-F238E27FC236}">
                <a16:creationId xmlns:a16="http://schemas.microsoft.com/office/drawing/2014/main" id="{D92DB9F4-1EA6-4E79-ADD1-6E40CC9CFB8C}"/>
              </a:ext>
            </a:extLst>
          </p:cNvPr>
          <p:cNvSpPr/>
          <p:nvPr/>
        </p:nvSpPr>
        <p:spPr>
          <a:xfrm>
            <a:off x="360240" y="5301453"/>
            <a:ext cx="11425050" cy="787400"/>
          </a:xfrm>
          <a:prstGeom prst="roundRect">
            <a:avLst/>
          </a:prstGeom>
          <a:solidFill>
            <a:srgbClr val="14506E"/>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Montserrat"/>
                <a:ea typeface="+mn-ea"/>
                <a:cs typeface="+mn-cs"/>
              </a:rPr>
              <a:t>Bottom line: All studies require GAO to </a:t>
            </a:r>
            <a:r>
              <a:rPr kumimoji="0" lang="en-US" sz="1700" b="1" i="0" u="none" strike="noStrike" kern="1200" cap="none" spc="0" normalizeH="0" baseline="0" noProof="0">
                <a:ln>
                  <a:noFill/>
                </a:ln>
                <a:solidFill>
                  <a:srgbClr val="FFFFFF"/>
                </a:solidFill>
                <a:effectLst/>
                <a:uLnTx/>
                <a:uFillTx/>
                <a:latin typeface="Montserrat"/>
                <a:ea typeface="+mn-ea"/>
                <a:cs typeface="+mn-cs"/>
              </a:rPr>
              <a:t>report to Congress within 2 years </a:t>
            </a:r>
            <a:r>
              <a:rPr kumimoji="0" lang="en-US" sz="1700" b="0" i="0" u="none" strike="noStrike" kern="1200" cap="none" spc="0" normalizeH="0" baseline="0" noProof="0">
                <a:ln>
                  <a:noFill/>
                </a:ln>
                <a:solidFill>
                  <a:srgbClr val="FFFFFF"/>
                </a:solidFill>
                <a:effectLst/>
                <a:uLnTx/>
                <a:uFillTx/>
                <a:latin typeface="Montserrat"/>
                <a:ea typeface="+mn-ea"/>
                <a:cs typeface="+mn-cs"/>
              </a:rPr>
              <a:t>— sharpening how USDOT consults, distributes formula funds, and awards discretionary grants to states, MPOs, and RTPOs.</a:t>
            </a:r>
          </a:p>
        </p:txBody>
      </p:sp>
    </p:spTree>
    <p:extLst>
      <p:ext uri="{BB962C8B-B14F-4D97-AF65-F5344CB8AC3E}">
        <p14:creationId xmlns:p14="http://schemas.microsoft.com/office/powerpoint/2010/main" val="19354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AE4B84-93C2-ACD9-F98D-3C07D5416E1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D4CEAA-D2FC-97C7-49BB-B2EE5DB25CF1}"/>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420AB81-682D-9050-4610-63D677B44A22}"/>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65B6AE55-2446-4E50-67D3-8C42DDCF285D}"/>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tserrat Medium" panose="00000600000000000000" pitchFamily="2" charset="0"/>
                <a:ea typeface="+mj-ea"/>
                <a:cs typeface="+mj-cs"/>
              </a:rPr>
              <a:t>What AMPO is Monitoring</a:t>
            </a:r>
          </a:p>
        </p:txBody>
      </p:sp>
      <p:sp>
        <p:nvSpPr>
          <p:cNvPr id="6" name="Content Placeholder 2">
            <a:extLst>
              <a:ext uri="{FF2B5EF4-FFF2-40B4-BE49-F238E27FC236}">
                <a16:creationId xmlns:a16="http://schemas.microsoft.com/office/drawing/2014/main" id="{0F275C60-839E-7B49-7F59-3D237E3D5480}"/>
              </a:ext>
            </a:extLst>
          </p:cNvPr>
          <p:cNvSpPr txBox="1">
            <a:spLocks/>
          </p:cNvSpPr>
          <p:nvPr/>
        </p:nvSpPr>
        <p:spPr>
          <a:xfrm>
            <a:off x="286512" y="1426629"/>
            <a:ext cx="8229600" cy="53690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3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E1674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400" b="1" i="0" u="none" strike="noStrike" kern="1200" cap="none" spc="0" normalizeH="0" baseline="0" noProof="0">
                <a:ln>
                  <a:noFill/>
                </a:ln>
                <a:solidFill>
                  <a:srgbClr val="004D71"/>
                </a:solidFill>
                <a:effectLst/>
                <a:uLnTx/>
                <a:uFillTx/>
                <a:latin typeface="Open Sans" panose="020B0606030504020204" pitchFamily="34" charset="0"/>
                <a:ea typeface="Open Sans" panose="020B0606030504020204" pitchFamily="34" charset="0"/>
                <a:cs typeface="Open Sans" panose="020B0606030504020204" pitchFamily="34" charset="0"/>
              </a:rPr>
              <a:t> Consolidated Funding Pilot Program</a:t>
            </a:r>
          </a:p>
          <a:p>
            <a:pPr marL="228600" marR="0" lvl="0" indent="-228600" algn="l" defTabSz="914400" rtl="0" eaLnBrk="1" fontAlgn="auto" latinLnBrk="0" hangingPunct="1">
              <a:lnSpc>
                <a:spcPct val="90000"/>
              </a:lnSpc>
              <a:spcBef>
                <a:spcPts val="1000"/>
              </a:spcBef>
              <a:spcAft>
                <a:spcPts val="600"/>
              </a:spcAft>
              <a:buClr>
                <a:srgbClr val="004D71"/>
              </a:buClr>
              <a:buSzPct val="112000"/>
              <a:buFont typeface="Wingdings" panose="05000000000000000000" pitchFamily="2" charset="2"/>
              <a:buChar char="ü"/>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Beginning FY28, up to </a:t>
            </a:r>
            <a:r>
              <a:rPr kumimoji="0" lang="en-US" sz="2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states</a:t>
            </a: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receive their base highway apportionment as </a:t>
            </a:r>
            <a:r>
              <a:rPr kumimoji="0" lang="en-US" sz="2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single lump-sum block grant</a:t>
            </a: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instead of separate formula silos.</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Wingdings" panose="05000000000000000000" pitchFamily="2" charset="2"/>
              <a:buChar char="ü"/>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Must obligate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25% to regional and local areas</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proportional to urbanized-area population (STBG-style).</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Wingdings" panose="05000000000000000000" pitchFamily="2" charset="2"/>
              <a:buChar char="ü"/>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States to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 MPOs &amp; RTPOs on distributing local funds.</a:t>
            </a:r>
          </a:p>
          <a:p>
            <a:pPr marL="0" marR="0" lvl="0" indent="0" algn="l" defTabSz="914400" rtl="0" eaLnBrk="1" fontAlgn="auto" latinLnBrk="0" hangingPunct="1">
              <a:lnSpc>
                <a:spcPct val="90000"/>
              </a:lnSpc>
              <a:spcBef>
                <a:spcPts val="1400"/>
              </a:spcBef>
              <a:spcAft>
                <a:spcPts val="3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E1674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400" b="1" i="0" u="none" strike="noStrike" kern="1200" cap="none" spc="0" normalizeH="0" baseline="0" noProof="0">
                <a:ln>
                  <a:noFill/>
                </a:ln>
                <a:solidFill>
                  <a:srgbClr val="004D71"/>
                </a:solidFill>
                <a:effectLst/>
                <a:uLnTx/>
                <a:uFillTx/>
                <a:latin typeface="Open Sans" panose="020B0606030504020204" pitchFamily="34" charset="0"/>
                <a:ea typeface="Open Sans" panose="020B0606030504020204" pitchFamily="34" charset="0"/>
                <a:cs typeface="Open Sans" panose="020B0606030504020204" pitchFamily="34" charset="0"/>
              </a:rPr>
              <a:t> Consolidated Transit Block Grant Program</a:t>
            </a:r>
          </a:p>
          <a:p>
            <a:pPr marL="228600" marR="0" lvl="0" indent="-228600" algn="l" defTabSz="914400" rtl="0" eaLnBrk="1" fontAlgn="auto" latinLnBrk="0" hangingPunct="1">
              <a:lnSpc>
                <a:spcPct val="90000"/>
              </a:lnSpc>
              <a:spcBef>
                <a:spcPts val="1000"/>
              </a:spcBef>
              <a:spcAft>
                <a:spcPts val="600"/>
              </a:spcAft>
              <a:buClr>
                <a:srgbClr val="004D71"/>
              </a:buClr>
              <a:buSzPct val="112000"/>
              <a:buFont typeface="Wingdings" panose="05000000000000000000" pitchFamily="2" charset="2"/>
              <a:buChar char="ü"/>
              <a:tabLst/>
              <a:defRPr/>
            </a:pPr>
            <a:r>
              <a:rPr kumimoji="0" lang="en-US" sz="2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Opt-in: a pilot state applies, and impacted recipients each choose whether to participate.</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Wingdings" panose="05000000000000000000" pitchFamily="2" charset="2"/>
              <a:buChar char="ü"/>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Sec. 5310, 5311(c)(5), 5336, 5337, and 5339(a).</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Wingdings" panose="05000000000000000000" pitchFamily="2" charset="2"/>
              <a:buChar char="ü"/>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“Primary Urbanized Areas”</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(population over 3.5M, or over 200,000 and crossing state lines) can opt out in states that consolidate.</a:t>
            </a:r>
          </a:p>
        </p:txBody>
      </p:sp>
      <p:grpSp>
        <p:nvGrpSpPr>
          <p:cNvPr id="2" name="Group 1">
            <a:extLst>
              <a:ext uri="{FF2B5EF4-FFF2-40B4-BE49-F238E27FC236}">
                <a16:creationId xmlns:a16="http://schemas.microsoft.com/office/drawing/2014/main" id="{48BE6A99-683E-C205-48B5-16E1BB15807B}"/>
              </a:ext>
            </a:extLst>
          </p:cNvPr>
          <p:cNvGrpSpPr/>
          <p:nvPr/>
        </p:nvGrpSpPr>
        <p:grpSpPr>
          <a:xfrm>
            <a:off x="8516112" y="1858909"/>
            <a:ext cx="3633215" cy="4161869"/>
            <a:chOff x="8983820" y="1889850"/>
            <a:chExt cx="3208179" cy="3664584"/>
          </a:xfrm>
        </p:grpSpPr>
        <p:pic>
          <p:nvPicPr>
            <p:cNvPr id="11" name="Picture 10">
              <a:extLst>
                <a:ext uri="{FF2B5EF4-FFF2-40B4-BE49-F238E27FC236}">
                  <a16:creationId xmlns:a16="http://schemas.microsoft.com/office/drawing/2014/main" id="{0B0321E3-9244-6F11-F59C-FDCFE8118FDE}"/>
                </a:ext>
              </a:extLst>
            </p:cNvPr>
            <p:cNvPicPr>
              <a:picLocks noChangeAspect="1"/>
            </p:cNvPicPr>
            <p:nvPr/>
          </p:nvPicPr>
          <p:blipFill>
            <a:blip r:embed="rId4"/>
            <a:stretch>
              <a:fillRect/>
            </a:stretch>
          </p:blipFill>
          <p:spPr>
            <a:xfrm>
              <a:off x="8983820" y="2544444"/>
              <a:ext cx="3208179" cy="3009990"/>
            </a:xfrm>
            <a:prstGeom prst="rect">
              <a:avLst/>
            </a:prstGeom>
          </p:spPr>
        </p:pic>
        <p:sp>
          <p:nvSpPr>
            <p:cNvPr id="12" name="TextBox 11">
              <a:extLst>
                <a:ext uri="{FF2B5EF4-FFF2-40B4-BE49-F238E27FC236}">
                  <a16:creationId xmlns:a16="http://schemas.microsoft.com/office/drawing/2014/main" id="{03D72222-65A8-1F30-293A-139455089CF9}"/>
                </a:ext>
              </a:extLst>
            </p:cNvPr>
            <p:cNvSpPr txBox="1"/>
            <p:nvPr/>
          </p:nvSpPr>
          <p:spPr>
            <a:xfrm>
              <a:off x="9388190" y="1889850"/>
              <a:ext cx="2175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F2B"/>
                  </a:solidFill>
                  <a:effectLst/>
                  <a:uLnTx/>
                  <a:uFillTx/>
                  <a:latin typeface="Open Sans" panose="020B0606030504020204" pitchFamily="34" charset="0"/>
                  <a:ea typeface="Open Sans" panose="020B0606030504020204" pitchFamily="34" charset="0"/>
                  <a:cs typeface="Open Sans" panose="020B0606030504020204" pitchFamily="34" charset="0"/>
                </a:rPr>
                <a:t>The Risk</a:t>
              </a:r>
            </a:p>
          </p:txBody>
        </p:sp>
        <p:cxnSp>
          <p:nvCxnSpPr>
            <p:cNvPr id="14" name="Straight Arrow Connector 13">
              <a:extLst>
                <a:ext uri="{FF2B5EF4-FFF2-40B4-BE49-F238E27FC236}">
                  <a16:creationId xmlns:a16="http://schemas.microsoft.com/office/drawing/2014/main" id="{37FD3440-1C34-0D35-8733-9364C59582AD}"/>
                </a:ext>
              </a:extLst>
            </p:cNvPr>
            <p:cNvCxnSpPr>
              <a:cxnSpLocks/>
            </p:cNvCxnSpPr>
            <p:nvPr/>
          </p:nvCxnSpPr>
          <p:spPr>
            <a:xfrm>
              <a:off x="10651066" y="2099733"/>
              <a:ext cx="575733" cy="444711"/>
            </a:xfrm>
            <a:prstGeom prst="curvedConnector3">
              <a:avLst>
                <a:gd name="adj1" fmla="val 163235"/>
              </a:avLst>
            </a:prstGeom>
            <a:ln w="57150">
              <a:solidFill>
                <a:srgbClr val="000F2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514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78AB16-CA38-E7F2-7461-61AF3AB129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FEC557-337B-1277-2F05-96B858170C1D}"/>
              </a:ext>
            </a:extLst>
          </p:cNvPr>
          <p:cNvPicPr/>
          <p:nvPr/>
        </p:nvPicPr>
        <p:blipFill>
          <a:blip r:embed="rId3">
            <a:alphaModFix amt="64000"/>
          </a:blip>
          <a:stretch>
            <a:fillRect/>
          </a:stretch>
        </p:blipFill>
        <p:spPr>
          <a:xfrm>
            <a:off x="-1" y="47414"/>
            <a:ext cx="12192000" cy="95337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97A3E1C4-4BB0-4CEE-725B-FE656AF5DA35}"/>
              </a:ext>
            </a:extLst>
          </p:cNvPr>
          <p:cNvSpPr txBox="1">
            <a:spLocks/>
          </p:cNvSpPr>
          <p:nvPr/>
        </p:nvSpPr>
        <p:spPr>
          <a:xfrm>
            <a:off x="1" y="150259"/>
            <a:ext cx="12191999" cy="747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ontserrat Medium" panose="00000600000000000000" pitchFamily="2" charset="0"/>
                <a:ea typeface="+mj-ea"/>
                <a:cs typeface="+mj-cs"/>
              </a:rPr>
              <a:t>What AMPO is Monitoring</a:t>
            </a:r>
          </a:p>
        </p:txBody>
      </p:sp>
      <p:sp>
        <p:nvSpPr>
          <p:cNvPr id="6" name="Content Placeholder 2">
            <a:extLst>
              <a:ext uri="{FF2B5EF4-FFF2-40B4-BE49-F238E27FC236}">
                <a16:creationId xmlns:a16="http://schemas.microsoft.com/office/drawing/2014/main" id="{A7CB5BFE-172F-FD45-7FE6-F0529D89684D}"/>
              </a:ext>
            </a:extLst>
          </p:cNvPr>
          <p:cNvSpPr txBox="1">
            <a:spLocks/>
          </p:cNvSpPr>
          <p:nvPr/>
        </p:nvSpPr>
        <p:spPr>
          <a:xfrm>
            <a:off x="390313" y="1266613"/>
            <a:ext cx="5651500" cy="41374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4D71"/>
              </a:buClr>
              <a:buSzPct val="112000"/>
              <a:buFont typeface="Arial" panose="020B0604020202020204" pitchFamily="34" charset="0"/>
              <a:buNone/>
              <a:tabLst/>
              <a:defRPr/>
            </a:pPr>
            <a:r>
              <a:rPr kumimoji="0" lang="en-US" sz="2400" b="1" i="0" u="none" strike="noStrike" kern="1200" cap="none" spc="0" normalizeH="0" baseline="0" noProof="0">
                <a:ln>
                  <a:noFill/>
                </a:ln>
                <a:solidFill>
                  <a:srgbClr val="E1674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a:ln>
                  <a:noFill/>
                </a:ln>
                <a:solidFill>
                  <a:srgbClr val="254D6C"/>
                </a:solidFill>
                <a:effectLst/>
                <a:uLnTx/>
                <a:uFillTx/>
                <a:latin typeface="Open Sans" panose="020B0606030504020204" pitchFamily="34" charset="0"/>
                <a:ea typeface="Open Sans" panose="020B0606030504020204" pitchFamily="34" charset="0"/>
                <a:cs typeface="Open Sans" panose="020B0606030504020204" pitchFamily="34" charset="0"/>
              </a:rPr>
              <a:t>CRP Eliminated (Sec. 1125)</a:t>
            </a:r>
          </a:p>
          <a:p>
            <a:pPr marL="0" marR="0" lvl="0" indent="0" algn="l" defTabSz="914400" rtl="0" eaLnBrk="1" fontAlgn="auto" latinLnBrk="0" hangingPunct="1">
              <a:lnSpc>
                <a:spcPct val="90000"/>
              </a:lnSpc>
              <a:spcBef>
                <a:spcPts val="1000"/>
              </a:spcBef>
              <a:spcAft>
                <a:spcPts val="600"/>
              </a:spcAft>
              <a:buClr>
                <a:srgbClr val="004D71"/>
              </a:buClr>
              <a:buSzPct val="112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Beginning FY 2027, states and MPOs lose their dedicated CRP allocation. There is no one-for-one replacement, but most CRP-funded projects stay eligible under other federal programs:</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STBG — </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likely where CRP dollars shift (flexible). </a:t>
            </a:r>
          </a:p>
          <a:p>
            <a:pPr marL="1143000" marR="0" lvl="2"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Bill also expands STBG eligibility for resilience to natural disasters and severe weather.</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CMAQ — </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continues to fund congestion-reduction and air-quality projects.</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Transportation Alternatives — </a:t>
            </a: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remains for active-transportation projects.</a:t>
            </a:r>
          </a:p>
        </p:txBody>
      </p:sp>
      <p:graphicFrame>
        <p:nvGraphicFramePr>
          <p:cNvPr id="8" name="Table 7">
            <a:extLst>
              <a:ext uri="{FF2B5EF4-FFF2-40B4-BE49-F238E27FC236}">
                <a16:creationId xmlns:a16="http://schemas.microsoft.com/office/drawing/2014/main" id="{46F63679-6C4D-DF86-30D6-40252939ED2D}"/>
              </a:ext>
            </a:extLst>
          </p:cNvPr>
          <p:cNvGraphicFramePr>
            <a:graphicFrameLocks noGrp="1"/>
          </p:cNvGraphicFramePr>
          <p:nvPr/>
        </p:nvGraphicFramePr>
        <p:xfrm>
          <a:off x="7689934" y="4802741"/>
          <a:ext cx="2958932" cy="1905000"/>
        </p:xfrm>
        <a:graphic>
          <a:graphicData uri="http://schemas.openxmlformats.org/drawingml/2006/table">
            <a:tbl>
              <a:tblPr>
                <a:effectLst>
                  <a:outerShdw blurRad="50800" dist="38100" dir="8100000" algn="tr" rotWithShape="0">
                    <a:prstClr val="black">
                      <a:alpha val="40000"/>
                    </a:prstClr>
                  </a:outerShdw>
                </a:effectLst>
              </a:tblPr>
              <a:tblGrid>
                <a:gridCol w="1479466">
                  <a:extLst>
                    <a:ext uri="{9D8B030D-6E8A-4147-A177-3AD203B41FA5}">
                      <a16:colId xmlns:a16="http://schemas.microsoft.com/office/drawing/2014/main" val="371090557"/>
                    </a:ext>
                  </a:extLst>
                </a:gridCol>
                <a:gridCol w="1479466">
                  <a:extLst>
                    <a:ext uri="{9D8B030D-6E8A-4147-A177-3AD203B41FA5}">
                      <a16:colId xmlns:a16="http://schemas.microsoft.com/office/drawing/2014/main" val="1811617147"/>
                    </a:ext>
                  </a:extLst>
                </a:gridCol>
              </a:tblGrid>
              <a:tr h="381000">
                <a:tc>
                  <a:txBody>
                    <a:bodyPr/>
                    <a:lstStyle/>
                    <a:p>
                      <a:pPr algn="ctr">
                        <a:buNone/>
                      </a:pPr>
                      <a:r>
                        <a:rPr lang="en-US" sz="1200" b="1">
                          <a:latin typeface="Open Sans" panose="020B0606030504020204" pitchFamily="34" charset="0"/>
                          <a:ea typeface="Open Sans" panose="020B0606030504020204" pitchFamily="34" charset="0"/>
                          <a:cs typeface="Open Sans" panose="020B0606030504020204" pitchFamily="34" charset="0"/>
                        </a:rPr>
                        <a:t>Fiscal Year</a:t>
                      </a:r>
                    </a:p>
                  </a:txBody>
                  <a:tcPr anchor="ctr">
                    <a:lnL>
                      <a:noFill/>
                    </a:lnL>
                    <a:lnR>
                      <a:noFill/>
                    </a:lnR>
                    <a:lnT>
                      <a:noFill/>
                    </a:lnT>
                    <a:lnB>
                      <a:noFill/>
                    </a:lnB>
                    <a:solidFill>
                      <a:schemeClr val="bg2"/>
                    </a:solidFill>
                  </a:tcPr>
                </a:tc>
                <a:tc>
                  <a:txBody>
                    <a:bodyPr/>
                    <a:lstStyle/>
                    <a:p>
                      <a:pPr algn="ctr">
                        <a:buNone/>
                      </a:pPr>
                      <a:r>
                        <a:rPr lang="en-US" sz="1200" b="1">
                          <a:latin typeface="Open Sans" panose="020B0606030504020204" pitchFamily="34" charset="0"/>
                          <a:ea typeface="Open Sans" panose="020B0606030504020204" pitchFamily="34" charset="0"/>
                          <a:cs typeface="Open Sans" panose="020B0606030504020204" pitchFamily="34" charset="0"/>
                        </a:rPr>
                        <a:t>Min. Share AFP</a:t>
                      </a:r>
                    </a:p>
                  </a:txBody>
                  <a:tcPr anchor="ctr">
                    <a:lnL>
                      <a:noFill/>
                    </a:lnL>
                    <a:lnR>
                      <a:noFill/>
                    </a:lnR>
                    <a:lnT>
                      <a:noFill/>
                    </a:lnT>
                    <a:lnB>
                      <a:noFill/>
                    </a:lnB>
                    <a:solidFill>
                      <a:schemeClr val="bg2"/>
                    </a:solidFill>
                  </a:tcPr>
                </a:tc>
                <a:extLst>
                  <a:ext uri="{0D108BD9-81ED-4DB2-BD59-A6C34878D82A}">
                    <a16:rowId xmlns:a16="http://schemas.microsoft.com/office/drawing/2014/main" val="860278473"/>
                  </a:ext>
                </a:extLst>
              </a:tr>
              <a:tr h="381000">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FY 2027</a:t>
                      </a:r>
                    </a:p>
                  </a:txBody>
                  <a:tcPr anchor="ctr">
                    <a:lnL>
                      <a:noFill/>
                    </a:lnL>
                    <a:lnR>
                      <a:noFill/>
                    </a:lnR>
                    <a:lnT>
                      <a:noFill/>
                    </a:lnT>
                    <a:lnB>
                      <a:noFill/>
                    </a:lnB>
                    <a:solidFill>
                      <a:schemeClr val="bg2"/>
                    </a:solidFill>
                  </a:tcPr>
                </a:tc>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10%</a:t>
                      </a:r>
                    </a:p>
                  </a:txBody>
                  <a:tcPr anchor="ctr">
                    <a:lnL>
                      <a:noFill/>
                    </a:lnL>
                    <a:lnR>
                      <a:noFill/>
                    </a:lnR>
                    <a:lnT>
                      <a:noFill/>
                    </a:lnT>
                    <a:lnB>
                      <a:noFill/>
                    </a:lnB>
                    <a:solidFill>
                      <a:schemeClr val="bg2"/>
                    </a:solidFill>
                  </a:tcPr>
                </a:tc>
                <a:extLst>
                  <a:ext uri="{0D108BD9-81ED-4DB2-BD59-A6C34878D82A}">
                    <a16:rowId xmlns:a16="http://schemas.microsoft.com/office/drawing/2014/main" val="2519305478"/>
                  </a:ext>
                </a:extLst>
              </a:tr>
              <a:tr h="381000">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FY 2028</a:t>
                      </a:r>
                    </a:p>
                  </a:txBody>
                  <a:tcPr anchor="ctr">
                    <a:lnL>
                      <a:noFill/>
                    </a:lnL>
                    <a:lnR>
                      <a:noFill/>
                    </a:lnR>
                    <a:lnT>
                      <a:noFill/>
                    </a:lnT>
                    <a:lnB>
                      <a:noFill/>
                    </a:lnB>
                    <a:solidFill>
                      <a:schemeClr val="bg2"/>
                    </a:solidFill>
                  </a:tcPr>
                </a:tc>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9%</a:t>
                      </a:r>
                    </a:p>
                  </a:txBody>
                  <a:tcPr anchor="ctr">
                    <a:lnL>
                      <a:noFill/>
                    </a:lnL>
                    <a:lnR>
                      <a:noFill/>
                    </a:lnR>
                    <a:lnT>
                      <a:noFill/>
                    </a:lnT>
                    <a:lnB>
                      <a:noFill/>
                    </a:lnB>
                    <a:solidFill>
                      <a:schemeClr val="bg2"/>
                    </a:solidFill>
                  </a:tcPr>
                </a:tc>
                <a:extLst>
                  <a:ext uri="{0D108BD9-81ED-4DB2-BD59-A6C34878D82A}">
                    <a16:rowId xmlns:a16="http://schemas.microsoft.com/office/drawing/2014/main" val="4109961562"/>
                  </a:ext>
                </a:extLst>
              </a:tr>
              <a:tr h="381000">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FY 2029</a:t>
                      </a:r>
                    </a:p>
                  </a:txBody>
                  <a:tcPr anchor="ctr">
                    <a:lnL>
                      <a:noFill/>
                    </a:lnL>
                    <a:lnR>
                      <a:noFill/>
                    </a:lnR>
                    <a:lnT>
                      <a:noFill/>
                    </a:lnT>
                    <a:lnB>
                      <a:noFill/>
                    </a:lnB>
                    <a:solidFill>
                      <a:schemeClr val="bg2"/>
                    </a:solidFill>
                  </a:tcPr>
                </a:tc>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8%</a:t>
                      </a:r>
                    </a:p>
                  </a:txBody>
                  <a:tcPr anchor="ctr">
                    <a:lnL>
                      <a:noFill/>
                    </a:lnL>
                    <a:lnR>
                      <a:noFill/>
                    </a:lnR>
                    <a:lnT>
                      <a:noFill/>
                    </a:lnT>
                    <a:lnB>
                      <a:noFill/>
                    </a:lnB>
                    <a:solidFill>
                      <a:schemeClr val="bg2"/>
                    </a:solidFill>
                  </a:tcPr>
                </a:tc>
                <a:extLst>
                  <a:ext uri="{0D108BD9-81ED-4DB2-BD59-A6C34878D82A}">
                    <a16:rowId xmlns:a16="http://schemas.microsoft.com/office/drawing/2014/main" val="3221501707"/>
                  </a:ext>
                </a:extLst>
              </a:tr>
              <a:tr h="381000">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FY 2030</a:t>
                      </a:r>
                    </a:p>
                  </a:txBody>
                  <a:tcPr anchor="ctr">
                    <a:lnL>
                      <a:noFill/>
                    </a:lnL>
                    <a:lnR>
                      <a:noFill/>
                    </a:lnR>
                    <a:lnT>
                      <a:noFill/>
                    </a:lnT>
                    <a:lnB>
                      <a:noFill/>
                    </a:lnB>
                    <a:solidFill>
                      <a:schemeClr val="bg2"/>
                    </a:solidFill>
                  </a:tcPr>
                </a:tc>
                <a:tc>
                  <a:txBody>
                    <a:bodyPr/>
                    <a:lstStyle/>
                    <a:p>
                      <a:pPr algn="ctr">
                        <a:buNone/>
                      </a:pPr>
                      <a:r>
                        <a:rPr lang="en-US" sz="1200">
                          <a:latin typeface="Open Sans" panose="020B0606030504020204" pitchFamily="34" charset="0"/>
                          <a:ea typeface="Open Sans" panose="020B0606030504020204" pitchFamily="34" charset="0"/>
                          <a:cs typeface="Open Sans" panose="020B0606030504020204" pitchFamily="34" charset="0"/>
                        </a:rPr>
                        <a:t>7%</a:t>
                      </a:r>
                    </a:p>
                  </a:txBody>
                  <a:tcPr anchor="ctr">
                    <a:lnL>
                      <a:noFill/>
                    </a:lnL>
                    <a:lnR>
                      <a:noFill/>
                    </a:lnR>
                    <a:lnT>
                      <a:noFill/>
                    </a:lnT>
                    <a:lnB>
                      <a:noFill/>
                    </a:lnB>
                    <a:solidFill>
                      <a:schemeClr val="bg2"/>
                    </a:solidFill>
                  </a:tcPr>
                </a:tc>
                <a:extLst>
                  <a:ext uri="{0D108BD9-81ED-4DB2-BD59-A6C34878D82A}">
                    <a16:rowId xmlns:a16="http://schemas.microsoft.com/office/drawing/2014/main" val="3899100002"/>
                  </a:ext>
                </a:extLst>
              </a:tr>
            </a:tbl>
          </a:graphicData>
        </a:graphic>
      </p:graphicFrame>
      <p:sp>
        <p:nvSpPr>
          <p:cNvPr id="10" name="Content Placeholder 2">
            <a:extLst>
              <a:ext uri="{FF2B5EF4-FFF2-40B4-BE49-F238E27FC236}">
                <a16:creationId xmlns:a16="http://schemas.microsoft.com/office/drawing/2014/main" id="{90675147-0E1E-6265-00B4-AC0CA9A85F01}"/>
              </a:ext>
            </a:extLst>
          </p:cNvPr>
          <p:cNvSpPr txBox="1">
            <a:spLocks/>
          </p:cNvSpPr>
          <p:nvPr/>
        </p:nvSpPr>
        <p:spPr>
          <a:xfrm>
            <a:off x="6397413" y="1266613"/>
            <a:ext cx="5689600" cy="3429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4D71"/>
              </a:buClr>
              <a:buSzPct val="112000"/>
              <a:buFont typeface="Arial" panose="020B0604020202020204" pitchFamily="34" charset="0"/>
              <a:buNone/>
              <a:tabLst/>
              <a:defRPr/>
            </a:pPr>
            <a:r>
              <a:rPr kumimoji="0" lang="en-US" sz="2400" b="1" i="0" u="none" strike="noStrike" kern="1200" cap="none" spc="0" normalizeH="0" baseline="0" noProof="0">
                <a:ln>
                  <a:noFill/>
                </a:ln>
                <a:solidFill>
                  <a:srgbClr val="E1674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400" b="1" i="0" u="none" strike="noStrike" kern="1200" cap="none" spc="0" normalizeH="0" baseline="0" noProof="0">
                <a:ln>
                  <a:noFill/>
                </a:ln>
                <a:solidFill>
                  <a:srgbClr val="254D6C"/>
                </a:solidFill>
                <a:effectLst/>
                <a:uLnTx/>
                <a:uFillTx/>
                <a:latin typeface="Open Sans" panose="020B0606030504020204" pitchFamily="34" charset="0"/>
                <a:ea typeface="Open Sans" panose="020B0606030504020204" pitchFamily="34" charset="0"/>
                <a:cs typeface="Open Sans" panose="020B0606030504020204" pitchFamily="34" charset="0"/>
              </a:rPr>
              <a:t> CMAQ (Sec. 1118)</a:t>
            </a:r>
          </a:p>
          <a:p>
            <a:pPr marL="0" marR="0" lvl="0" indent="0" algn="l" defTabSz="914400" rtl="0" eaLnBrk="1" fontAlgn="auto" latinLnBrk="0" hangingPunct="1">
              <a:lnSpc>
                <a:spcPct val="90000"/>
              </a:lnSpc>
              <a:spcBef>
                <a:spcPts val="1000"/>
              </a:spcBef>
              <a:spcAft>
                <a:spcPts val="600"/>
              </a:spcAft>
              <a:buClr>
                <a:srgbClr val="004D71"/>
              </a:buClr>
              <a:buSzPct val="112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rises ~5.3% from $2.75B (FY26) to $2.89B (FY27), climbing gradually to a ~$15.02B five-year total. Eligibility broadened for digital infrastructure and congestion-management tech.</a:t>
            </a:r>
          </a:p>
          <a:p>
            <a:pPr marL="228600" marR="0" lvl="0" indent="-228600" algn="l" defTabSz="914400" rtl="0" eaLnBrk="1" fontAlgn="auto" latinLnBrk="0" hangingPunct="1">
              <a:lnSpc>
                <a:spcPct val="90000"/>
              </a:lnSpc>
              <a:spcBef>
                <a:spcPts val="1000"/>
              </a:spcBef>
              <a:spcAft>
                <a:spcPts val="600"/>
              </a:spcAft>
              <a:buClr>
                <a:srgbClr val="004D71"/>
              </a:buClr>
              <a:buSzPct val="112000"/>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Alternative Fueling Projects: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minimum CMAQ share must be set aside (spent anywhere in-state).</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Could reduce funds available for regional/local priorities.</a:t>
            </a:r>
          </a:p>
          <a:p>
            <a:pPr marL="685800" marR="0" lvl="1" indent="-228600" algn="l" defTabSz="914400" rtl="0" eaLnBrk="1" fontAlgn="auto" latinLnBrk="0" hangingPunct="1">
              <a:lnSpc>
                <a:spcPct val="90000"/>
              </a:lnSpc>
              <a:spcBef>
                <a:spcPts val="500"/>
              </a:spcBef>
              <a:spcAft>
                <a:spcPts val="600"/>
              </a:spcAft>
              <a:buClr>
                <a:srgbClr val="004D71"/>
              </a:buClr>
              <a:buSzPct val="112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Likely a stand-in for the eliminated NEVI program.</a:t>
            </a:r>
          </a:p>
        </p:txBody>
      </p:sp>
      <p:sp>
        <p:nvSpPr>
          <p:cNvPr id="2" name="ColDivider">
            <a:extLst>
              <a:ext uri="{FF2B5EF4-FFF2-40B4-BE49-F238E27FC236}">
                <a16:creationId xmlns:a16="http://schemas.microsoft.com/office/drawing/2014/main" id="{5DF1DBEF-1C05-4169-97AA-135D483BF11D}"/>
              </a:ext>
            </a:extLst>
          </p:cNvPr>
          <p:cNvSpPr/>
          <p:nvPr/>
        </p:nvSpPr>
        <p:spPr>
          <a:xfrm>
            <a:off x="6146800" y="1219200"/>
            <a:ext cx="25400" cy="54610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ableCaption">
            <a:extLst>
              <a:ext uri="{FF2B5EF4-FFF2-40B4-BE49-F238E27FC236}">
                <a16:creationId xmlns:a16="http://schemas.microsoft.com/office/drawing/2014/main" id="{275E8017-CCC7-43A0-813F-2329653CF89A}"/>
              </a:ext>
            </a:extLst>
          </p:cNvPr>
          <p:cNvSpPr txBox="1"/>
          <p:nvPr/>
        </p:nvSpPr>
        <p:spPr>
          <a:xfrm>
            <a:off x="6397413" y="4413536"/>
            <a:ext cx="5629488" cy="323165"/>
          </a:xfrm>
          <a:prstGeom prst="rect">
            <a:avLst/>
          </a:prstGeom>
          <a:noFill/>
        </p:spPr>
        <p:txBody>
          <a:bodyPr vertOverflow="overflow" vert="horz"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a:ea typeface="Open Sans"/>
                <a:cs typeface="Open Sans"/>
              </a:rPr>
              <a:t>Minimum CMAQ Share for Alternative Fueling (in-state)</a:t>
            </a:r>
          </a:p>
        </p:txBody>
      </p:sp>
    </p:spTree>
    <p:extLst>
      <p:ext uri="{BB962C8B-B14F-4D97-AF65-F5344CB8AC3E}">
        <p14:creationId xmlns:p14="http://schemas.microsoft.com/office/powerpoint/2010/main" val="21010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FEE0C1-AF82-F358-FD20-F25D235BB3EE}"/>
            </a:ext>
          </a:extLst>
        </p:cNvPr>
        <p:cNvGrpSpPr/>
        <p:nvPr/>
      </p:nvGrpSpPr>
      <p:grpSpPr>
        <a:xfrm>
          <a:off x="0" y="0"/>
          <a:ext cx="0" cy="0"/>
          <a:chOff x="0" y="0"/>
          <a:chExt cx="0" cy="0"/>
        </a:xfrm>
      </p:grpSpPr>
      <p:sp>
        <p:nvSpPr>
          <p:cNvPr id="20" name="BgFill">
            <a:extLst>
              <a:ext uri="{FF2B5EF4-FFF2-40B4-BE49-F238E27FC236}">
                <a16:creationId xmlns:a16="http://schemas.microsoft.com/office/drawing/2014/main" id="{84CD4891-ED75-1E1A-C581-AB4BEB465D71}"/>
              </a:ext>
            </a:extLst>
          </p:cNvPr>
          <p:cNvSpPr>
            <a:spLocks noGrp="1"/>
          </p:cNvSpPr>
          <p:nvPr/>
        </p:nvSpPr>
        <p:spPr>
          <a:xfrm>
            <a:off x="0" y="-67733"/>
            <a:ext cx="12192000" cy="6925733"/>
          </a:xfrm>
          <a:prstGeom prst="rect">
            <a:avLst/>
          </a:prstGeom>
          <a:solidFill>
            <a:srgbClr val="002D4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ccentBar">
            <a:extLst>
              <a:ext uri="{FF2B5EF4-FFF2-40B4-BE49-F238E27FC236}">
                <a16:creationId xmlns:a16="http://schemas.microsoft.com/office/drawing/2014/main" id="{71769920-D912-7999-F1C4-EBA930708D89}"/>
              </a:ext>
            </a:extLst>
          </p:cNvPr>
          <p:cNvSpPr>
            <a:spLocks noGrp="1"/>
          </p:cNvSpPr>
          <p:nvPr/>
        </p:nvSpPr>
        <p:spPr>
          <a:xfrm>
            <a:off x="-50800" y="-67733"/>
            <a:ext cx="228600" cy="6925733"/>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BottomStripe">
            <a:extLst>
              <a:ext uri="{FF2B5EF4-FFF2-40B4-BE49-F238E27FC236}">
                <a16:creationId xmlns:a16="http://schemas.microsoft.com/office/drawing/2014/main" id="{0B70D123-51BC-F019-2198-E01B9F69CD9D}"/>
              </a:ext>
            </a:extLst>
          </p:cNvPr>
          <p:cNvSpPr>
            <a:spLocks noGrp="1"/>
          </p:cNvSpPr>
          <p:nvPr/>
        </p:nvSpPr>
        <p:spPr>
          <a:xfrm>
            <a:off x="-47413" y="6045200"/>
            <a:ext cx="12239413" cy="889000"/>
          </a:xfrm>
          <a:prstGeom prst="rect">
            <a:avLst/>
          </a:prstGeom>
          <a:solidFill>
            <a:srgbClr val="004D7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rnerAccent">
            <a:extLst>
              <a:ext uri="{FF2B5EF4-FFF2-40B4-BE49-F238E27FC236}">
                <a16:creationId xmlns:a16="http://schemas.microsoft.com/office/drawing/2014/main" id="{113994E2-8198-255F-EC18-24FF392BAC80}"/>
              </a:ext>
            </a:extLst>
          </p:cNvPr>
          <p:cNvSpPr>
            <a:spLocks noGrp="1"/>
          </p:cNvSpPr>
          <p:nvPr/>
        </p:nvSpPr>
        <p:spPr>
          <a:xfrm>
            <a:off x="9398000" y="0"/>
            <a:ext cx="2794000" cy="2540000"/>
          </a:xfrm>
          <a:prstGeom prst="rect">
            <a:avLst/>
          </a:prstGeom>
          <a:solidFill>
            <a:srgbClr val="003D5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mberRule">
            <a:extLst>
              <a:ext uri="{FF2B5EF4-FFF2-40B4-BE49-F238E27FC236}">
                <a16:creationId xmlns:a16="http://schemas.microsoft.com/office/drawing/2014/main" id="{E1362987-367D-D6B3-94D8-079CB500788F}"/>
              </a:ext>
            </a:extLst>
          </p:cNvPr>
          <p:cNvSpPr>
            <a:spLocks noGrp="1"/>
          </p:cNvSpPr>
          <p:nvPr/>
        </p:nvSpPr>
        <p:spPr>
          <a:xfrm>
            <a:off x="457200" y="5969000"/>
            <a:ext cx="11277600" cy="50800"/>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ectionLabel">
            <a:extLst>
              <a:ext uri="{FF2B5EF4-FFF2-40B4-BE49-F238E27FC236}">
                <a16:creationId xmlns:a16="http://schemas.microsoft.com/office/drawing/2014/main" id="{32B87C84-4BF2-FAD9-6457-43A27509A4CE}"/>
              </a:ext>
            </a:extLst>
          </p:cNvPr>
          <p:cNvSpPr txBox="1"/>
          <p:nvPr/>
        </p:nvSpPr>
        <p:spPr>
          <a:xfrm>
            <a:off x="457200" y="1879600"/>
            <a:ext cx="9144000" cy="4572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59E0B"/>
                </a:solidFill>
                <a:effectLst/>
                <a:uLnTx/>
                <a:uFillTx/>
                <a:latin typeface="Open Sans" pitchFamily="34" charset="0"/>
                <a:ea typeface="+mn-ea"/>
                <a:cs typeface="+mn-cs"/>
              </a:rPr>
              <a:t>OVERVIEW OF BA250</a:t>
            </a:r>
          </a:p>
        </p:txBody>
      </p:sp>
      <p:sp>
        <p:nvSpPr>
          <p:cNvPr id="26" name="MainTitle">
            <a:extLst>
              <a:ext uri="{FF2B5EF4-FFF2-40B4-BE49-F238E27FC236}">
                <a16:creationId xmlns:a16="http://schemas.microsoft.com/office/drawing/2014/main" id="{FC0560B2-DF74-891A-46B0-295DC1C3B235}"/>
              </a:ext>
            </a:extLst>
          </p:cNvPr>
          <p:cNvSpPr txBox="1"/>
          <p:nvPr/>
        </p:nvSpPr>
        <p:spPr>
          <a:xfrm>
            <a:off x="457200" y="2413000"/>
            <a:ext cx="9144000" cy="20320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Open Sans" pitchFamily="34" charset="0"/>
                <a:ea typeface="+mn-ea"/>
                <a:cs typeface="+mn-cs"/>
              </a:rPr>
              <a:t>Funding Overview</a:t>
            </a:r>
          </a:p>
        </p:txBody>
      </p:sp>
      <p:sp>
        <p:nvSpPr>
          <p:cNvPr id="27" name="Subtitle">
            <a:extLst>
              <a:ext uri="{FF2B5EF4-FFF2-40B4-BE49-F238E27FC236}">
                <a16:creationId xmlns:a16="http://schemas.microsoft.com/office/drawing/2014/main" id="{5B998F82-BEB7-4A4C-CE23-E56652D740BE}"/>
              </a:ext>
            </a:extLst>
          </p:cNvPr>
          <p:cNvSpPr txBox="1"/>
          <p:nvPr/>
        </p:nvSpPr>
        <p:spPr>
          <a:xfrm>
            <a:off x="457200" y="4546600"/>
            <a:ext cx="9144000" cy="6096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ECBDC"/>
                </a:solidFill>
                <a:effectLst/>
                <a:uLnTx/>
                <a:uFillTx/>
                <a:latin typeface="Open Sans" pitchFamily="34" charset="0"/>
                <a:ea typeface="+mn-ea"/>
                <a:cs typeface="+mn-cs"/>
              </a:rPr>
              <a:t>Authorizations, FHWA, FTA, FRA, OST, and More</a:t>
            </a:r>
          </a:p>
        </p:txBody>
      </p:sp>
      <p:sp>
        <p:nvSpPr>
          <p:cNvPr id="28" name="AmpoLogo">
            <a:extLst>
              <a:ext uri="{FF2B5EF4-FFF2-40B4-BE49-F238E27FC236}">
                <a16:creationId xmlns:a16="http://schemas.microsoft.com/office/drawing/2014/main" id="{C4DDA8B3-E4F6-AF9F-F0C8-3908F3EC7CE4}"/>
              </a:ext>
            </a:extLst>
          </p:cNvPr>
          <p:cNvSpPr txBox="1"/>
          <p:nvPr/>
        </p:nvSpPr>
        <p:spPr>
          <a:xfrm>
            <a:off x="10718800" y="6502400"/>
            <a:ext cx="1473200" cy="330200"/>
          </a:xfrm>
          <a:prstGeom prst="rect">
            <a:avLst/>
          </a:prstGeom>
          <a:noFill/>
          <a:ln>
            <a:noFill/>
          </a:ln>
        </p:spPr>
        <p:txBody>
          <a:bodyPr wrap="square"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ECBDC"/>
                </a:solidFill>
                <a:effectLst/>
                <a:uLnTx/>
                <a:uFillTx/>
                <a:latin typeface="Open Sans" pitchFamily="34" charset="0"/>
                <a:ea typeface="+mn-ea"/>
                <a:cs typeface="+mn-cs"/>
              </a:rPr>
              <a:t>AMPO.ORG</a:t>
            </a:r>
          </a:p>
        </p:txBody>
      </p:sp>
      <p:pic>
        <p:nvPicPr>
          <p:cNvPr id="29" name="Graphic 29" descr="Train with solid fill">
            <a:extLst>
              <a:ext uri="{FF2B5EF4-FFF2-40B4-BE49-F238E27FC236}">
                <a16:creationId xmlns:a16="http://schemas.microsoft.com/office/drawing/2014/main" id="{D33654F5-2926-E0AF-75AD-505E46F793C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033000" y="381000"/>
            <a:ext cx="1651000" cy="1651000"/>
          </a:xfrm>
          <a:prstGeom prst="rect">
            <a:avLst/>
          </a:prstGeom>
        </p:spPr>
      </p:pic>
    </p:spTree>
    <p:extLst>
      <p:ext uri="{BB962C8B-B14F-4D97-AF65-F5344CB8AC3E}">
        <p14:creationId xmlns:p14="http://schemas.microsoft.com/office/powerpoint/2010/main" val="95443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054766"/>
        </a:solidFill>
        <a:effectLst/>
      </p:bgPr>
    </p:bg>
    <p:spTree>
      <p:nvGrpSpPr>
        <p:cNvPr id="1" name=""/>
        <p:cNvGrpSpPr/>
        <p:nvPr/>
      </p:nvGrpSpPr>
      <p:grpSpPr>
        <a:xfrm>
          <a:off x="0" y="0"/>
          <a:ext cx="0" cy="0"/>
          <a:chOff x="0" y="0"/>
          <a:chExt cx="0" cy="0"/>
        </a:xfrm>
      </p:grpSpPr>
      <p:sp>
        <p:nvSpPr>
          <p:cNvPr id="2" name="Shape 0"/>
          <p:cNvSpPr/>
          <p:nvPr/>
        </p:nvSpPr>
        <p:spPr>
          <a:xfrm>
            <a:off x="0" y="0"/>
            <a:ext cx="457200" cy="6858000"/>
          </a:xfrm>
          <a:prstGeom prst="rect">
            <a:avLst/>
          </a:prstGeom>
          <a:solidFill>
            <a:srgbClr val="F59E0B"/>
          </a:solidFill>
          <a:ln w="12700">
            <a:solidFill>
              <a:srgbClr val="F59E0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874739" y="1790241"/>
            <a:ext cx="10058400" cy="7315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59E0B"/>
                </a:solidFill>
                <a:effectLst/>
                <a:uLnTx/>
                <a:uFillTx/>
                <a:latin typeface="Montserrat Medium" panose="00000600000000000000" pitchFamily="2" charset="0"/>
                <a:ea typeface="Calibri" pitchFamily="34" charset="-122"/>
                <a:cs typeface="Calibri" pitchFamily="34" charset="-120"/>
              </a:rPr>
              <a:t>Total 5-Year Authorization</a:t>
            </a:r>
            <a:endParaRPr kumimoji="0" lang="en-US" sz="3600" b="0" i="0" u="none" strike="noStrike" kern="1200" cap="none" spc="0" normalizeH="0" baseline="0" noProof="0">
              <a:ln>
                <a:noFill/>
              </a:ln>
              <a:solidFill>
                <a:srgbClr val="F59E0B"/>
              </a:solidFill>
              <a:effectLst/>
              <a:uLnTx/>
              <a:uFillTx/>
              <a:latin typeface="Montserrat Medium" panose="00000600000000000000" pitchFamily="2" charset="0"/>
              <a:ea typeface="+mn-ea"/>
              <a:cs typeface="+mn-cs"/>
            </a:endParaRPr>
          </a:p>
        </p:txBody>
      </p:sp>
      <p:sp>
        <p:nvSpPr>
          <p:cNvPr id="4" name="Text 2"/>
          <p:cNvSpPr/>
          <p:nvPr/>
        </p:nvSpPr>
        <p:spPr>
          <a:xfrm>
            <a:off x="874739" y="2613201"/>
            <a:ext cx="10058400" cy="1371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Montserrat SemiBold" panose="00000700000000000000" pitchFamily="2" charset="0"/>
                <a:ea typeface="Calibri" pitchFamily="34" charset="-122"/>
                <a:cs typeface="Calibri" pitchFamily="34" charset="-120"/>
              </a:rPr>
              <a:t>$580,972,000,000</a:t>
            </a:r>
            <a:endParaRPr kumimoji="0" lang="en-US" sz="8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endParaRPr>
          </a:p>
        </p:txBody>
      </p:sp>
      <p:sp>
        <p:nvSpPr>
          <p:cNvPr id="5" name="Text 3"/>
          <p:cNvSpPr/>
          <p:nvPr/>
        </p:nvSpPr>
        <p:spPr>
          <a:xfrm>
            <a:off x="874739" y="4167681"/>
            <a:ext cx="10058400" cy="82296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0" i="1" u="none" strike="noStrike" kern="1200" cap="none" spc="0" normalizeH="0" baseline="0" noProof="0">
                <a:ln>
                  <a:noFill/>
                </a:ln>
                <a:solidFill>
                  <a:srgbClr val="94A3B8"/>
                </a:solidFill>
                <a:effectLst/>
                <a:uLnTx/>
                <a:uFillTx/>
                <a:latin typeface="Open Sans" panose="020B0606030504020204" pitchFamily="34" charset="0"/>
                <a:ea typeface="Open Sans" panose="020B0606030504020204" pitchFamily="34" charset="0"/>
                <a:cs typeface="Open Sans" panose="020B0606030504020204" pitchFamily="34" charset="0"/>
              </a:rPr>
              <a:t>Sec. 1101–1319 · Highway Trust Fund &amp; General Fund Authorization</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300" b="0" i="1" u="none" strike="noStrike" kern="1200" cap="none" spc="0" normalizeH="0" baseline="0" noProof="0">
                <a:ln>
                  <a:noFill/>
                </a:ln>
                <a:solidFill>
                  <a:srgbClr val="94A3B8"/>
                </a:solidFill>
                <a:effectLst/>
                <a:uLnTx/>
                <a:uFillTx/>
                <a:latin typeface="Open Sans" panose="020B0606030504020204" pitchFamily="34" charset="0"/>
                <a:ea typeface="Open Sans" panose="020B0606030504020204" pitchFamily="34" charset="0"/>
                <a:cs typeface="Open Sans" panose="020B0606030504020204" pitchFamily="34" charset="0"/>
              </a:rPr>
              <a:t>FY 2026 — FY 2031</a:t>
            </a:r>
            <a:endParaRPr kumimoji="0" lang="en-US" sz="2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C160B2-12B3-DE47-A2CF-20B7658272F2}"/>
            </a:ext>
          </a:extLst>
        </p:cNvPr>
        <p:cNvGrpSpPr/>
        <p:nvPr/>
      </p:nvGrpSpPr>
      <p:grpSpPr>
        <a:xfrm>
          <a:off x="0" y="0"/>
          <a:ext cx="0" cy="0"/>
          <a:chOff x="0" y="0"/>
          <a:chExt cx="0" cy="0"/>
        </a:xfrm>
      </p:grpSpPr>
      <p:pic>
        <p:nvPicPr>
          <p:cNvPr id="17" name="Copied Picture 17">
            <a:extLst>
              <a:ext uri="{FF2B5EF4-FFF2-40B4-BE49-F238E27FC236}">
                <a16:creationId xmlns:a16="http://schemas.microsoft.com/office/drawing/2014/main" id="{F78B959F-928D-7367-9E8F-205C9665A46E}"/>
              </a:ext>
            </a:extLst>
          </p:cNvPr>
          <p:cNvPicPr/>
          <p:nvPr/>
        </p:nvPicPr>
        <p:blipFill>
          <a:blip r:embed="rId3">
            <a:alphaModFix amt="64000"/>
          </a:blip>
          <a:stretch>
            <a:fillRect/>
          </a:stretch>
        </p:blipFill>
        <p:spPr>
          <a:xfrm>
            <a:off x="0" y="0"/>
            <a:ext cx="12192000" cy="1066800"/>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4" name="Rectangle 3">
            <a:extLst>
              <a:ext uri="{FF2B5EF4-FFF2-40B4-BE49-F238E27FC236}">
                <a16:creationId xmlns:a16="http://schemas.microsoft.com/office/drawing/2014/main" id="{314BE21A-6BA7-E5B9-A12A-C8459148660E}"/>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0">
            <a:extLst>
              <a:ext uri="{FF2B5EF4-FFF2-40B4-BE49-F238E27FC236}">
                <a16:creationId xmlns:a16="http://schemas.microsoft.com/office/drawing/2014/main" id="{24C4A24C-B39A-537D-6E64-766CCD60B2CF}"/>
              </a:ext>
            </a:extLst>
          </p:cNvPr>
          <p:cNvSpPr/>
          <p:nvPr/>
        </p:nvSpPr>
        <p:spPr>
          <a:xfrm>
            <a:off x="0" y="76200"/>
            <a:ext cx="12192000" cy="91440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Open Sans" pitchFamily="34" charset="0"/>
                <a:ea typeface="+mn-ea"/>
                <a:cs typeface="+mn-cs"/>
              </a:rPr>
              <a:t>Federal-Aid Highway Formula Programs</a:t>
            </a:r>
            <a:r>
              <a:rPr kumimoji="0" lang="en-US" sz="2000" b="1" i="0" u="none" strike="noStrike" kern="1200" cap="none" spc="0" normalizeH="0" baseline="0" noProof="0">
                <a:ln>
                  <a:noFill/>
                </a:ln>
                <a:solidFill>
                  <a:srgbClr val="FFFFFF"/>
                </a:solidFill>
                <a:effectLst/>
                <a:uLnTx/>
                <a:uFillTx/>
                <a:latin typeface="Open Sans" pitchFamily="34" charset="0"/>
                <a:ea typeface="+mn-ea"/>
                <a:cs typeface="+mn-cs"/>
              </a:rPr>
              <a:t> </a:t>
            </a:r>
            <a:r>
              <a:rPr kumimoji="0" lang="en-US" sz="2000" b="0" i="0" u="none" strike="noStrike" kern="1200" cap="none" spc="0" normalizeH="0" baseline="0" noProof="0">
                <a:ln>
                  <a:noFill/>
                </a:ln>
                <a:solidFill>
                  <a:srgbClr val="F59E0B"/>
                </a:solidFill>
                <a:effectLst/>
                <a:uLnTx/>
                <a:uFillTx/>
                <a:latin typeface="Open Sans" pitchFamily="34" charset="0"/>
                <a:ea typeface="+mn-ea"/>
                <a:cs typeface="+mn-cs"/>
              </a:rPr>
              <a:t> </a:t>
            </a:r>
            <a:r>
              <a:rPr kumimoji="0" lang="en-US" sz="2000" b="1" i="0" u="none" strike="noStrike" kern="1200" cap="none" spc="0" normalizeH="0" baseline="0" noProof="0">
                <a:ln>
                  <a:noFill/>
                </a:ln>
                <a:solidFill>
                  <a:srgbClr val="F59E0B"/>
                </a:solidFill>
                <a:effectLst/>
                <a:uLnTx/>
                <a:uFillTx/>
                <a:latin typeface="Open Sans" pitchFamily="34" charset="0"/>
                <a:ea typeface="+mn-ea"/>
                <a:cs typeface="+mn-cs"/>
              </a:rPr>
              <a:t>| Sec. 1101(a)(1)  |  FY 2026–2031</a:t>
            </a:r>
            <a:endParaRPr kumimoji="0" lang="en-US" sz="2700" b="1" i="0" u="none" strike="noStrike" kern="1200" cap="none" spc="0" normalizeH="0" baseline="0" noProof="0">
              <a:ln>
                <a:noFill/>
              </a:ln>
              <a:solidFill>
                <a:srgbClr val="F59E0B"/>
              </a:solidFill>
              <a:effectLst/>
              <a:uLnTx/>
              <a:uFillTx/>
              <a:latin typeface="Open Sans" pitchFamily="34" charset="0"/>
              <a:ea typeface="+mn-ea"/>
              <a:cs typeface="+mn-cs"/>
            </a:endParaRPr>
          </a:p>
        </p:txBody>
      </p:sp>
      <p:sp>
        <p:nvSpPr>
          <p:cNvPr id="14" name="Shape 1">
            <a:extLst>
              <a:ext uri="{FF2B5EF4-FFF2-40B4-BE49-F238E27FC236}">
                <a16:creationId xmlns:a16="http://schemas.microsoft.com/office/drawing/2014/main" id="{9A7FF9CA-5C19-B08A-DC6B-14EC4EB171D7}"/>
              </a:ext>
            </a:extLst>
          </p:cNvPr>
          <p:cNvSpPr/>
          <p:nvPr/>
        </p:nvSpPr>
        <p:spPr>
          <a:xfrm>
            <a:off x="457200" y="1104900"/>
            <a:ext cx="11277600" cy="38100"/>
          </a:xfrm>
          <a:prstGeom prst="rect">
            <a:avLst/>
          </a:prstGeom>
          <a:solidFill>
            <a:srgbClr val="F59E0B"/>
          </a:solidFill>
          <a:ln w="12700">
            <a:solidFill>
              <a:srgbClr val="F59E0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 name="Table 0">
            <a:extLst>
              <a:ext uri="{FF2B5EF4-FFF2-40B4-BE49-F238E27FC236}">
                <a16:creationId xmlns:a16="http://schemas.microsoft.com/office/drawing/2014/main" id="{D3D71EF1-E5B8-8019-E929-0AFE67C2C098}"/>
              </a:ext>
            </a:extLst>
          </p:cNvPr>
          <p:cNvGraphicFramePr>
            <a:graphicFrameLocks noGrp="1"/>
          </p:cNvGraphicFramePr>
          <p:nvPr/>
        </p:nvGraphicFramePr>
        <p:xfrm>
          <a:off x="155705" y="1275478"/>
          <a:ext cx="11880589" cy="5033881"/>
        </p:xfrm>
        <a:graphic>
          <a:graphicData uri="http://schemas.openxmlformats.org/drawingml/2006/table">
            <a:tbl>
              <a:tblPr/>
              <a:tblGrid>
                <a:gridCol w="3322538">
                  <a:extLst>
                    <a:ext uri="{9D8B030D-6E8A-4147-A177-3AD203B41FA5}">
                      <a16:colId xmlns:a16="http://schemas.microsoft.com/office/drawing/2014/main" val="20001"/>
                    </a:ext>
                  </a:extLst>
                </a:gridCol>
                <a:gridCol w="1006829">
                  <a:extLst>
                    <a:ext uri="{9D8B030D-6E8A-4147-A177-3AD203B41FA5}">
                      <a16:colId xmlns:a16="http://schemas.microsoft.com/office/drawing/2014/main" val="20002"/>
                    </a:ext>
                  </a:extLst>
                </a:gridCol>
                <a:gridCol w="1057171">
                  <a:extLst>
                    <a:ext uri="{9D8B030D-6E8A-4147-A177-3AD203B41FA5}">
                      <a16:colId xmlns:a16="http://schemas.microsoft.com/office/drawing/2014/main" val="20003"/>
                    </a:ext>
                  </a:extLst>
                </a:gridCol>
                <a:gridCol w="1057171">
                  <a:extLst>
                    <a:ext uri="{9D8B030D-6E8A-4147-A177-3AD203B41FA5}">
                      <a16:colId xmlns:a16="http://schemas.microsoft.com/office/drawing/2014/main" val="20004"/>
                    </a:ext>
                  </a:extLst>
                </a:gridCol>
                <a:gridCol w="1057171">
                  <a:extLst>
                    <a:ext uri="{9D8B030D-6E8A-4147-A177-3AD203B41FA5}">
                      <a16:colId xmlns:a16="http://schemas.microsoft.com/office/drawing/2014/main" val="20005"/>
                    </a:ext>
                  </a:extLst>
                </a:gridCol>
                <a:gridCol w="1057171">
                  <a:extLst>
                    <a:ext uri="{9D8B030D-6E8A-4147-A177-3AD203B41FA5}">
                      <a16:colId xmlns:a16="http://schemas.microsoft.com/office/drawing/2014/main" val="20006"/>
                    </a:ext>
                  </a:extLst>
                </a:gridCol>
                <a:gridCol w="1057171">
                  <a:extLst>
                    <a:ext uri="{9D8B030D-6E8A-4147-A177-3AD203B41FA5}">
                      <a16:colId xmlns:a16="http://schemas.microsoft.com/office/drawing/2014/main" val="20007"/>
                    </a:ext>
                  </a:extLst>
                </a:gridCol>
                <a:gridCol w="1057171">
                  <a:extLst>
                    <a:ext uri="{9D8B030D-6E8A-4147-A177-3AD203B41FA5}">
                      <a16:colId xmlns:a16="http://schemas.microsoft.com/office/drawing/2014/main" val="20008"/>
                    </a:ext>
                  </a:extLst>
                </a:gridCol>
                <a:gridCol w="1208196">
                  <a:extLst>
                    <a:ext uri="{9D8B030D-6E8A-4147-A177-3AD203B41FA5}">
                      <a16:colId xmlns:a16="http://schemas.microsoft.com/office/drawing/2014/main" val="20009"/>
                    </a:ext>
                  </a:extLst>
                </a:gridCol>
              </a:tblGrid>
              <a:tr h="534986">
                <a:tc>
                  <a:txBody>
                    <a:bodyPr/>
                    <a:lstStyle/>
                    <a:p>
                      <a:pPr algn="ctr"/>
                      <a:r>
                        <a:rPr lang="en-US" sz="1400" b="1" i="0" u="none" strike="noStrike">
                          <a:solidFill>
                            <a:srgbClr val="FFFFFF"/>
                          </a:solidFill>
                          <a:latin typeface="Open Sans" pitchFamily="34" charset="0"/>
                        </a:rPr>
                        <a:t>Program Name</a:t>
                      </a:r>
                      <a:endParaRPr lang="en-US" sz="1400" b="0" u="none">
                        <a:solidFill>
                          <a:srgbClr val="FFFFFF"/>
                        </a:solidFill>
                        <a:latin typeface="Calibri" charset="0"/>
                        <a:ea typeface="Calibri" charset="0"/>
                        <a:cs typeface="Calibri" charset="0"/>
                      </a:endParaRPr>
                    </a:p>
                  </a:txBody>
                  <a:tcPr anchor="ctr">
                    <a:solidFill>
                      <a:srgbClr val="004D71"/>
                    </a:solidFill>
                  </a:tcPr>
                </a:tc>
                <a:tc>
                  <a:txBody>
                    <a:bodyPr/>
                    <a:lstStyle/>
                    <a:p>
                      <a:pPr algn="ctr"/>
                      <a:r>
                        <a:rPr lang="en-US" sz="1400" b="1" i="0" u="none" strike="noStrike">
                          <a:solidFill>
                            <a:srgbClr val="FFFFFF"/>
                          </a:solidFill>
                          <a:latin typeface="Open Sans" pitchFamily="34" charset="0"/>
                        </a:rPr>
                        <a:t>Source</a:t>
                      </a:r>
                      <a:endParaRPr lang="en-US" sz="1400" b="0" u="none">
                        <a:solidFill>
                          <a:srgbClr val="FFFFFF"/>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004D7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u="none" strike="noStrike">
                          <a:solidFill>
                            <a:srgbClr val="7A4800"/>
                          </a:solidFill>
                          <a:latin typeface="Open Sans" pitchFamily="34" charset="0"/>
                        </a:rPr>
                        <a:t>FY 2026 (IIJA)</a:t>
                      </a:r>
                      <a:endParaRPr lang="en-US" sz="1400" b="0" u="none">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59E0B"/>
                    </a:solidFill>
                  </a:tcPr>
                </a:tc>
                <a:tc>
                  <a:txBody>
                    <a:bodyPr/>
                    <a:lstStyle/>
                    <a:p>
                      <a:pPr algn="ctr"/>
                      <a:r>
                        <a:rPr lang="en-US" sz="1400" b="1" i="0" u="none" strike="noStrike">
                          <a:solidFill>
                            <a:srgbClr val="FFFFFF"/>
                          </a:solidFill>
                          <a:latin typeface="Open Sans" pitchFamily="34" charset="0"/>
                        </a:rPr>
                        <a:t>FY 2027</a:t>
                      </a:r>
                      <a:endParaRPr lang="en-US" sz="1400" b="0" u="none">
                        <a:solidFill>
                          <a:srgbClr val="FFFFFF"/>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004D71"/>
                    </a:solidFill>
                  </a:tcPr>
                </a:tc>
                <a:tc>
                  <a:txBody>
                    <a:bodyPr/>
                    <a:lstStyle/>
                    <a:p>
                      <a:pPr algn="ctr"/>
                      <a:r>
                        <a:rPr lang="en-US" sz="1400" b="1" i="0" u="none" strike="noStrike">
                          <a:solidFill>
                            <a:srgbClr val="FFFFFF"/>
                          </a:solidFill>
                          <a:latin typeface="Open Sans" pitchFamily="34" charset="0"/>
                        </a:rPr>
                        <a:t>FY 2028</a:t>
                      </a:r>
                      <a:endParaRPr lang="en-US" sz="1400" b="0" u="none">
                        <a:solidFill>
                          <a:srgbClr val="FFFFFF"/>
                        </a:solidFill>
                        <a:latin typeface="Calibri" charset="0"/>
                        <a:ea typeface="Calibri" charset="0"/>
                        <a:cs typeface="Calibri" charset="0"/>
                      </a:endParaRPr>
                    </a:p>
                  </a:txBody>
                  <a:tcPr anchor="ctr">
                    <a:solidFill>
                      <a:srgbClr val="004D71"/>
                    </a:solidFill>
                  </a:tcPr>
                </a:tc>
                <a:tc>
                  <a:txBody>
                    <a:bodyPr/>
                    <a:lstStyle/>
                    <a:p>
                      <a:pPr algn="ctr"/>
                      <a:r>
                        <a:rPr lang="en-US" sz="1400" b="1" i="0" u="none" strike="noStrike">
                          <a:solidFill>
                            <a:srgbClr val="FFFFFF"/>
                          </a:solidFill>
                          <a:latin typeface="Open Sans" pitchFamily="34" charset="0"/>
                        </a:rPr>
                        <a:t>FY 2029</a:t>
                      </a:r>
                      <a:endParaRPr lang="en-US" sz="1400" b="0" u="none">
                        <a:solidFill>
                          <a:srgbClr val="FFFFFF"/>
                        </a:solidFill>
                        <a:latin typeface="Calibri" charset="0"/>
                        <a:ea typeface="Calibri" charset="0"/>
                        <a:cs typeface="Calibri" charset="0"/>
                      </a:endParaRPr>
                    </a:p>
                  </a:txBody>
                  <a:tcPr anchor="ctr">
                    <a:solidFill>
                      <a:srgbClr val="004D71"/>
                    </a:solidFill>
                  </a:tcPr>
                </a:tc>
                <a:tc>
                  <a:txBody>
                    <a:bodyPr/>
                    <a:lstStyle/>
                    <a:p>
                      <a:pPr algn="ctr"/>
                      <a:r>
                        <a:rPr lang="en-US" sz="1400" b="1" i="0" u="none" strike="noStrike">
                          <a:solidFill>
                            <a:srgbClr val="FFFFFF"/>
                          </a:solidFill>
                          <a:latin typeface="Open Sans" pitchFamily="34" charset="0"/>
                        </a:rPr>
                        <a:t>FY 2030</a:t>
                      </a:r>
                      <a:endParaRPr lang="en-US" sz="1400" b="0" u="none">
                        <a:solidFill>
                          <a:srgbClr val="FFFFFF"/>
                        </a:solidFill>
                        <a:latin typeface="Calibri" charset="0"/>
                        <a:ea typeface="Calibri" charset="0"/>
                        <a:cs typeface="Calibri" charset="0"/>
                      </a:endParaRPr>
                    </a:p>
                  </a:txBody>
                  <a:tcPr anchor="ctr">
                    <a:solidFill>
                      <a:srgbClr val="004D71"/>
                    </a:solidFill>
                  </a:tcPr>
                </a:tc>
                <a:tc>
                  <a:txBody>
                    <a:bodyPr/>
                    <a:lstStyle/>
                    <a:p>
                      <a:pPr algn="ctr"/>
                      <a:r>
                        <a:rPr lang="en-US" sz="1400" b="1" i="0" u="none" strike="noStrike">
                          <a:solidFill>
                            <a:srgbClr val="FFFFFF"/>
                          </a:solidFill>
                          <a:latin typeface="Open Sans" pitchFamily="34" charset="0"/>
                        </a:rPr>
                        <a:t>FY 2031</a:t>
                      </a:r>
                      <a:endParaRPr lang="en-US" sz="1400" b="0" u="none">
                        <a:solidFill>
                          <a:srgbClr val="FFFFFF"/>
                        </a:solidFill>
                        <a:latin typeface="Calibri" charset="0"/>
                        <a:ea typeface="Calibri" charset="0"/>
                        <a:cs typeface="Calibri" charset="0"/>
                      </a:endParaRPr>
                    </a:p>
                  </a:txBody>
                  <a:tcPr anchor="ctr">
                    <a:solidFill>
                      <a:srgbClr val="004D71"/>
                    </a:solidFill>
                  </a:tcPr>
                </a:tc>
                <a:tc>
                  <a:txBody>
                    <a:bodyPr/>
                    <a:lstStyle/>
                    <a:p>
                      <a:pPr algn="ctr"/>
                      <a:r>
                        <a:rPr lang="en-US" sz="1400" b="1" i="0" u="none" strike="noStrike">
                          <a:solidFill>
                            <a:srgbClr val="FFFFFF"/>
                          </a:solidFill>
                          <a:latin typeface="Open Sans" pitchFamily="34" charset="0"/>
                        </a:rPr>
                        <a:t>5-Year Total</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0"/>
                  </a:ext>
                </a:extLst>
              </a:tr>
              <a:tr h="570619">
                <a:tc>
                  <a:txBody>
                    <a:bodyPr/>
                    <a:lstStyle/>
                    <a:p>
                      <a:pPr algn="l"/>
                      <a:r>
                        <a:rPr lang="en-US" sz="1400" b="1" i="0" u="none" strike="noStrike">
                          <a:solidFill>
                            <a:srgbClr val="FFFFFF"/>
                          </a:solidFill>
                          <a:latin typeface="Open Sans" pitchFamily="34" charset="0"/>
                        </a:rPr>
                        <a:t>Federal-Aid Highway Program</a:t>
                      </a:r>
                      <a:endParaRPr lang="en-US" sz="1400" b="0" u="none">
                        <a:solidFill>
                          <a:srgbClr val="FFFFFF"/>
                        </a:solidFill>
                        <a:latin typeface="Calibri" charset="0"/>
                        <a:ea typeface="Calibri" charset="0"/>
                        <a:cs typeface="Calibri" charset="0"/>
                      </a:endParaRPr>
                    </a:p>
                  </a:txBody>
                  <a:tcPr anchor="ctr">
                    <a:solidFill>
                      <a:srgbClr val="005A84"/>
                    </a:solidFill>
                  </a:tcPr>
                </a:tc>
                <a:tc>
                  <a:txBody>
                    <a:bodyPr/>
                    <a:lstStyle/>
                    <a:p>
                      <a:pPr algn="l"/>
                      <a:r>
                        <a:rPr lang="en-US" sz="1200" b="1" i="0" u="none" strike="noStrike">
                          <a:solidFill>
                            <a:srgbClr val="FFFFFF"/>
                          </a:solidFill>
                          <a:latin typeface="Open Sans" pitchFamily="34" charset="0"/>
                        </a:rPr>
                        <a:t>HTF-HA CA</a:t>
                      </a:r>
                      <a:endParaRPr lang="en-US" sz="1200" b="0" u="none">
                        <a:solidFill>
                          <a:srgbClr val="FFFFFF"/>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005A84"/>
                    </a:solidFill>
                  </a:tcPr>
                </a:tc>
                <a:tc>
                  <a:txBody>
                    <a:bodyPr/>
                    <a:lstStyle/>
                    <a:p>
                      <a:pPr algn="r"/>
                      <a:r>
                        <a:rPr lang="en-US" sz="1400" b="1" i="0" u="none" strike="noStrike">
                          <a:solidFill>
                            <a:srgbClr val="7A4800"/>
                          </a:solidFill>
                          <a:latin typeface="Open Sans" pitchFamily="34" charset="0"/>
                        </a:rPr>
                        <a:t>$56.8B</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DE787"/>
                    </a:solidFill>
                  </a:tcPr>
                </a:tc>
                <a:tc>
                  <a:txBody>
                    <a:bodyPr/>
                    <a:lstStyle/>
                    <a:p>
                      <a:pPr algn="r"/>
                      <a:r>
                        <a:rPr lang="en-US" sz="1400" b="1" i="0" u="none" strike="noStrike">
                          <a:solidFill>
                            <a:srgbClr val="FFFFFF"/>
                          </a:solidFill>
                          <a:latin typeface="Open Sans" pitchFamily="34" charset="0"/>
                        </a:rPr>
                        <a:t>$56.9B</a:t>
                      </a:r>
                      <a:endParaRPr lang="en-US" sz="1400" b="0" u="none">
                        <a:solidFill>
                          <a:srgbClr val="FFFFFF"/>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005A84"/>
                    </a:solidFill>
                  </a:tcPr>
                </a:tc>
                <a:tc>
                  <a:txBody>
                    <a:bodyPr/>
                    <a:lstStyle/>
                    <a:p>
                      <a:pPr algn="r"/>
                      <a:r>
                        <a:rPr lang="en-US" sz="1400" b="1" i="0" u="none" strike="noStrike">
                          <a:solidFill>
                            <a:srgbClr val="FFFFFF"/>
                          </a:solidFill>
                          <a:latin typeface="Open Sans" pitchFamily="34" charset="0"/>
                        </a:rPr>
                        <a:t>$57.5B</a:t>
                      </a:r>
                      <a:endParaRPr lang="en-US" sz="1400" b="0" u="none">
                        <a:solidFill>
                          <a:srgbClr val="FFFFFF"/>
                        </a:solidFill>
                        <a:latin typeface="Calibri" charset="0"/>
                        <a:ea typeface="Calibri" charset="0"/>
                        <a:cs typeface="Calibri" charset="0"/>
                      </a:endParaRPr>
                    </a:p>
                  </a:txBody>
                  <a:tcPr anchor="ctr">
                    <a:solidFill>
                      <a:srgbClr val="005A84"/>
                    </a:solidFill>
                  </a:tcPr>
                </a:tc>
                <a:tc>
                  <a:txBody>
                    <a:bodyPr/>
                    <a:lstStyle/>
                    <a:p>
                      <a:pPr algn="r"/>
                      <a:r>
                        <a:rPr lang="en-US" sz="1400" b="1" i="0" u="none" strike="noStrike">
                          <a:solidFill>
                            <a:srgbClr val="FFFFFF"/>
                          </a:solidFill>
                          <a:latin typeface="Open Sans" pitchFamily="34" charset="0"/>
                        </a:rPr>
                        <a:t>$58.7B</a:t>
                      </a:r>
                      <a:endParaRPr lang="en-US" sz="1400" b="0" u="none">
                        <a:solidFill>
                          <a:srgbClr val="FFFFFF"/>
                        </a:solidFill>
                        <a:latin typeface="Calibri" charset="0"/>
                        <a:ea typeface="Calibri" charset="0"/>
                        <a:cs typeface="Calibri" charset="0"/>
                      </a:endParaRPr>
                    </a:p>
                  </a:txBody>
                  <a:tcPr anchor="ctr">
                    <a:solidFill>
                      <a:srgbClr val="005A84"/>
                    </a:solidFill>
                  </a:tcPr>
                </a:tc>
                <a:tc>
                  <a:txBody>
                    <a:bodyPr/>
                    <a:lstStyle/>
                    <a:p>
                      <a:pPr algn="r"/>
                      <a:r>
                        <a:rPr lang="en-US" sz="1400" b="1" i="0" u="none" strike="noStrike">
                          <a:solidFill>
                            <a:srgbClr val="FFFFFF"/>
                          </a:solidFill>
                          <a:latin typeface="Open Sans" pitchFamily="34" charset="0"/>
                        </a:rPr>
                        <a:t>$59.8B</a:t>
                      </a:r>
                      <a:endParaRPr lang="en-US" sz="1400" b="0" u="none">
                        <a:solidFill>
                          <a:srgbClr val="FFFFFF"/>
                        </a:solidFill>
                        <a:latin typeface="Calibri" charset="0"/>
                        <a:ea typeface="Calibri" charset="0"/>
                        <a:cs typeface="Calibri" charset="0"/>
                      </a:endParaRPr>
                    </a:p>
                  </a:txBody>
                  <a:tcPr anchor="ctr">
                    <a:solidFill>
                      <a:srgbClr val="005A84"/>
                    </a:solidFill>
                  </a:tcPr>
                </a:tc>
                <a:tc>
                  <a:txBody>
                    <a:bodyPr/>
                    <a:lstStyle/>
                    <a:p>
                      <a:pPr algn="r"/>
                      <a:r>
                        <a:rPr lang="en-US" sz="1400" b="1" i="0" u="none" strike="noStrike">
                          <a:solidFill>
                            <a:srgbClr val="FFFFFF"/>
                          </a:solidFill>
                          <a:latin typeface="Open Sans" pitchFamily="34" charset="0"/>
                        </a:rPr>
                        <a:t>$60.9B</a:t>
                      </a:r>
                      <a:endParaRPr lang="en-US" sz="1400" b="0" u="none">
                        <a:solidFill>
                          <a:srgbClr val="FFFFFF"/>
                        </a:solidFill>
                        <a:latin typeface="Calibri" charset="0"/>
                        <a:ea typeface="Calibri" charset="0"/>
                        <a:cs typeface="Calibri" charset="0"/>
                      </a:endParaRPr>
                    </a:p>
                  </a:txBody>
                  <a:tcPr anchor="ctr">
                    <a:solidFill>
                      <a:srgbClr val="005A84"/>
                    </a:solidFill>
                  </a:tcPr>
                </a:tc>
                <a:tc>
                  <a:txBody>
                    <a:bodyPr/>
                    <a:lstStyle/>
                    <a:p>
                      <a:pPr algn="ctr"/>
                      <a:r>
                        <a:rPr lang="en-US" sz="1400" b="1" i="0" u="none" strike="noStrike">
                          <a:solidFill>
                            <a:srgbClr val="FFFFFF"/>
                          </a:solidFill>
                          <a:latin typeface="Open Sans" pitchFamily="34" charset="0"/>
                        </a:rPr>
                        <a:t>$293.9B</a:t>
                      </a:r>
                      <a:endParaRPr lang="en-US" sz="1400" b="0" u="none">
                        <a:solidFill>
                          <a:srgbClr val="FFFFFF"/>
                        </a:solidFill>
                        <a:latin typeface="Calibri" charset="0"/>
                        <a:ea typeface="Calibri" charset="0"/>
                        <a:cs typeface="Calibri" charset="0"/>
                      </a:endParaRPr>
                    </a:p>
                  </a:txBody>
                  <a:tcPr anchor="ctr">
                    <a:solidFill>
                      <a:srgbClr val="005A84"/>
                    </a:solidFill>
                  </a:tcPr>
                </a:tc>
                <a:extLst>
                  <a:ext uri="{0D108BD9-81ED-4DB2-BD59-A6C34878D82A}">
                    <a16:rowId xmlns:a16="http://schemas.microsoft.com/office/drawing/2014/main" val="10001"/>
                  </a:ext>
                </a:extLst>
              </a:tr>
              <a:tr h="357116">
                <a:tc>
                  <a:txBody>
                    <a:bodyPr/>
                    <a:lstStyle/>
                    <a:p>
                      <a:pPr algn="l"/>
                      <a:r>
                        <a:rPr lang="en-US" sz="1400" b="0" i="0" u="none" strike="noStrike">
                          <a:solidFill>
                            <a:srgbClr val="000F2B"/>
                          </a:solidFill>
                          <a:latin typeface="Open Sans" pitchFamily="34" charset="0"/>
                        </a:rPr>
                        <a:t>  ↳ NHPP</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0" i="0" u="none" strike="noStrike">
                          <a:solidFill>
                            <a:srgbClr val="7A4800"/>
                          </a:solidFill>
                          <a:latin typeface="Open Sans" pitchFamily="34" charset="0"/>
                        </a:rPr>
                        <a:t>$30.8B</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$32.2B</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0" i="0" u="none" strike="noStrike">
                          <a:solidFill>
                            <a:srgbClr val="000F2B"/>
                          </a:solidFill>
                          <a:latin typeface="Open Sans" pitchFamily="34" charset="0"/>
                        </a:rPr>
                        <a:t>$32.5B</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$33.2B</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$33.8B</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$34.4B</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$166.0B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2"/>
                  </a:ext>
                </a:extLst>
              </a:tr>
              <a:tr h="357116">
                <a:tc>
                  <a:txBody>
                    <a:bodyPr/>
                    <a:lstStyle/>
                    <a:p>
                      <a:pPr algn="l"/>
                      <a:r>
                        <a:rPr lang="en-US" sz="1400" b="1" i="0" u="none" strike="noStrike">
                          <a:solidFill>
                            <a:srgbClr val="000F2B"/>
                          </a:solidFill>
                          <a:latin typeface="Open Sans" pitchFamily="34" charset="0"/>
                        </a:rPr>
                        <a:t>  ↳ STBG</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l"/>
                      <a:r>
                        <a:rPr lang="en-US" sz="1200" b="1" i="0" u="none" strike="noStrike">
                          <a:solidFill>
                            <a:srgbClr val="000F2B"/>
                          </a:solidFill>
                          <a:latin typeface="Open Sans" pitchFamily="34" charset="0"/>
                        </a:rPr>
                        <a:t>HTF-HA CA</a:t>
                      </a:r>
                      <a:endParaRPr lang="en-US" sz="1200" b="1"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r"/>
                      <a:r>
                        <a:rPr lang="en-US" sz="1400" b="1" i="0" u="none" strike="noStrike">
                          <a:solidFill>
                            <a:srgbClr val="7A4800"/>
                          </a:solidFill>
                          <a:latin typeface="Open Sans" pitchFamily="34" charset="0"/>
                        </a:rPr>
                        <a:t>$15.0B</a:t>
                      </a:r>
                      <a:endParaRPr lang="en-US" sz="1400" b="1"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1" i="0" u="none" strike="noStrike">
                          <a:solidFill>
                            <a:srgbClr val="000F2B"/>
                          </a:solidFill>
                          <a:latin typeface="Open Sans" pitchFamily="34" charset="0"/>
                        </a:rPr>
                        <a:t>$16.1B</a:t>
                      </a:r>
                      <a:endParaRPr lang="en-US" sz="1400" b="1"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FFFFFF"/>
                    </a:solidFill>
                  </a:tcPr>
                </a:tc>
                <a:tc>
                  <a:txBody>
                    <a:bodyPr/>
                    <a:lstStyle/>
                    <a:p>
                      <a:pPr algn="r"/>
                      <a:r>
                        <a:rPr lang="en-US" sz="1400" b="1" i="0" u="none" strike="noStrike">
                          <a:solidFill>
                            <a:srgbClr val="000F2B"/>
                          </a:solidFill>
                          <a:latin typeface="Open Sans" pitchFamily="34" charset="0"/>
                        </a:rPr>
                        <a:t>$16.3B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$16.6B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$16.9B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$17.2B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ctr"/>
                      <a:r>
                        <a:rPr lang="en-US" sz="1400" b="1" i="0" u="none" strike="noStrike">
                          <a:solidFill>
                            <a:srgbClr val="FFFFFF"/>
                          </a:solidFill>
                          <a:latin typeface="Open Sans" pitchFamily="34" charset="0"/>
                        </a:rPr>
                        <a:t>$83.0B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3"/>
                  </a:ext>
                </a:extLst>
              </a:tr>
              <a:tr h="357116">
                <a:tc>
                  <a:txBody>
                    <a:bodyPr/>
                    <a:lstStyle/>
                    <a:p>
                      <a:pPr algn="l"/>
                      <a:r>
                        <a:rPr lang="en-US" sz="1400" b="1" i="0" u="none" strike="noStrike">
                          <a:solidFill>
                            <a:srgbClr val="000F2B"/>
                          </a:solidFill>
                          <a:latin typeface="Open Sans" pitchFamily="34" charset="0"/>
                        </a:rPr>
                        <a:t>  ↳ TA (Transportation Alternatives)</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1" i="0" u="none" strike="noStrike">
                          <a:solidFill>
                            <a:srgbClr val="000F2B"/>
                          </a:solidFill>
                          <a:latin typeface="Open Sans" pitchFamily="34" charset="0"/>
                        </a:rPr>
                        <a:t>HTF-HA CA</a:t>
                      </a:r>
                      <a:endParaRPr lang="en-US" sz="1200" b="1"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1" i="0" u="none" strike="noStrike">
                          <a:solidFill>
                            <a:srgbClr val="7A4800"/>
                          </a:solidFill>
                          <a:latin typeface="Open Sans" pitchFamily="34" charset="0"/>
                        </a:rPr>
                        <a:t>$1.5B</a:t>
                      </a:r>
                      <a:endParaRPr lang="en-US" sz="1400" b="1"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1" i="0" u="none" strike="noStrike">
                          <a:solidFill>
                            <a:srgbClr val="000F2B"/>
                          </a:solidFill>
                          <a:latin typeface="Open Sans" pitchFamily="34" charset="0"/>
                        </a:rPr>
                        <a:t>$1.6B</a:t>
                      </a:r>
                      <a:endParaRPr lang="en-US" sz="1400" b="1"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1" i="0" u="none" strike="noStrike">
                          <a:solidFill>
                            <a:srgbClr val="000F2B"/>
                          </a:solidFill>
                          <a:latin typeface="Open Sans" pitchFamily="34" charset="0"/>
                        </a:rPr>
                        <a:t>$1.6B</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$1.7B</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$1.7B</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$1.7B</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$8.3B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4"/>
                  </a:ext>
                </a:extLst>
              </a:tr>
              <a:tr h="357116">
                <a:tc>
                  <a:txBody>
                    <a:bodyPr/>
                    <a:lstStyle/>
                    <a:p>
                      <a:pPr algn="l"/>
                      <a:r>
                        <a:rPr lang="en-US" sz="1400" b="0" i="0" u="none" strike="noStrike">
                          <a:solidFill>
                            <a:srgbClr val="000F2B"/>
                          </a:solidFill>
                          <a:latin typeface="Open Sans" pitchFamily="34" charset="0"/>
                        </a:rPr>
                        <a:t>  ↳ HSIP</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r"/>
                      <a:r>
                        <a:rPr lang="en-US" sz="1400" b="0" i="0" u="none" strike="noStrike">
                          <a:solidFill>
                            <a:srgbClr val="7A4800"/>
                          </a:solidFill>
                          <a:latin typeface="Open Sans" pitchFamily="34" charset="0"/>
                        </a:rPr>
                        <a:t>$3.2B</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$3.4B</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FFFFFF"/>
                    </a:solidFill>
                  </a:tcPr>
                </a:tc>
                <a:tc>
                  <a:txBody>
                    <a:bodyPr/>
                    <a:lstStyle/>
                    <a:p>
                      <a:pPr algn="r"/>
                      <a:r>
                        <a:rPr lang="en-US" sz="1400" b="0" i="0" u="none" strike="noStrike">
                          <a:solidFill>
                            <a:srgbClr val="000F2B"/>
                          </a:solidFill>
                          <a:latin typeface="Open Sans" pitchFamily="34" charset="0"/>
                        </a:rPr>
                        <a:t>$3.4B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$3.5B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$3.6B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$3.6B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ctr"/>
                      <a:r>
                        <a:rPr lang="en-US" sz="1400" b="1" i="0" u="none" strike="noStrike">
                          <a:solidFill>
                            <a:srgbClr val="FFFFFF"/>
                          </a:solidFill>
                          <a:latin typeface="Open Sans" pitchFamily="34" charset="0"/>
                        </a:rPr>
                        <a:t>$17.5B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5"/>
                  </a:ext>
                </a:extLst>
              </a:tr>
              <a:tr h="357116">
                <a:tc>
                  <a:txBody>
                    <a:bodyPr/>
                    <a:lstStyle/>
                    <a:p>
                      <a:pPr algn="l"/>
                      <a:r>
                        <a:rPr lang="en-US" sz="1400" b="0" i="0" u="none" strike="noStrike">
                          <a:solidFill>
                            <a:srgbClr val="000F2B"/>
                          </a:solidFill>
                          <a:latin typeface="Open Sans" pitchFamily="34" charset="0"/>
                        </a:rPr>
                        <a:t>  ↳ Rail Highway Grade Crossing</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0" i="0" u="none" strike="noStrike">
                          <a:solidFill>
                            <a:srgbClr val="7A4800"/>
                          </a:solidFill>
                          <a:latin typeface="Open Sans" pitchFamily="34" charset="0"/>
                        </a:rPr>
                        <a:t>$245M</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$250M</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0" i="0" u="none" strike="noStrike">
                          <a:solidFill>
                            <a:srgbClr val="000F2B"/>
                          </a:solidFill>
                          <a:latin typeface="Open Sans" pitchFamily="34" charset="0"/>
                        </a:rPr>
                        <a:t>$250M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$250M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$250M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$250M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$1.3B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6"/>
                  </a:ext>
                </a:extLst>
              </a:tr>
              <a:tr h="357116">
                <a:tc>
                  <a:txBody>
                    <a:bodyPr/>
                    <a:lstStyle/>
                    <a:p>
                      <a:pPr algn="l"/>
                      <a:r>
                        <a:rPr lang="en-US" sz="1400" b="1" i="0" u="none" strike="noStrike">
                          <a:solidFill>
                            <a:srgbClr val="000F2B"/>
                          </a:solidFill>
                          <a:latin typeface="Open Sans" pitchFamily="34" charset="0"/>
                        </a:rPr>
                        <a:t>  ↳ CMAQ</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l"/>
                      <a:r>
                        <a:rPr lang="en-US" sz="1200" b="1" i="0" u="none" strike="noStrike">
                          <a:solidFill>
                            <a:srgbClr val="000F2B"/>
                          </a:solidFill>
                          <a:latin typeface="Open Sans" pitchFamily="34" charset="0"/>
                        </a:rPr>
                        <a:t>HTF-HA CA</a:t>
                      </a:r>
                      <a:endParaRPr lang="en-US" sz="1200" b="1"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r"/>
                      <a:r>
                        <a:rPr lang="en-US" sz="1400" b="1" i="0" u="none" strike="noStrike">
                          <a:solidFill>
                            <a:srgbClr val="7A4800"/>
                          </a:solidFill>
                          <a:latin typeface="Open Sans" pitchFamily="34" charset="0"/>
                        </a:rPr>
                        <a:t>$2.7B</a:t>
                      </a:r>
                      <a:endParaRPr lang="en-US" sz="1400" b="1"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1" i="0" u="none" strike="noStrike">
                          <a:solidFill>
                            <a:srgbClr val="000F2B"/>
                          </a:solidFill>
                          <a:latin typeface="Open Sans" pitchFamily="34" charset="0"/>
                        </a:rPr>
                        <a:t>$2.9B</a:t>
                      </a:r>
                      <a:endParaRPr lang="en-US" sz="1400" b="1"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FFFFFF"/>
                    </a:solidFill>
                  </a:tcPr>
                </a:tc>
                <a:tc>
                  <a:txBody>
                    <a:bodyPr/>
                    <a:lstStyle/>
                    <a:p>
                      <a:pPr algn="r"/>
                      <a:r>
                        <a:rPr lang="en-US" sz="1400" b="1" i="0" u="none" strike="noStrike">
                          <a:solidFill>
                            <a:srgbClr val="000F2B"/>
                          </a:solidFill>
                          <a:latin typeface="Open Sans" pitchFamily="34" charset="0"/>
                        </a:rPr>
                        <a:t>$2.9B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$3.0B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$3.1B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1" i="0" u="none" strike="noStrike">
                          <a:solidFill>
                            <a:srgbClr val="000F2B"/>
                          </a:solidFill>
                          <a:latin typeface="Open Sans" pitchFamily="34" charset="0"/>
                        </a:rPr>
                        <a:t>$3.1B</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ctr"/>
                      <a:r>
                        <a:rPr lang="en-US" sz="1400" b="1" i="0" u="none" strike="noStrike">
                          <a:solidFill>
                            <a:srgbClr val="FFFFFF"/>
                          </a:solidFill>
                          <a:latin typeface="Open Sans" pitchFamily="34" charset="0"/>
                        </a:rPr>
                        <a:t>$15.0B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7"/>
                  </a:ext>
                </a:extLst>
              </a:tr>
              <a:tr h="357116">
                <a:tc>
                  <a:txBody>
                    <a:bodyPr/>
                    <a:lstStyle/>
                    <a:p>
                      <a:pPr algn="l"/>
                      <a:r>
                        <a:rPr lang="en-US" sz="1400" b="1" i="0" u="none" strike="noStrike">
                          <a:solidFill>
                            <a:srgbClr val="000F2B"/>
                          </a:solidFill>
                          <a:latin typeface="Open Sans" pitchFamily="34" charset="0"/>
                        </a:rPr>
                        <a:t>  ↳ Planning (PL)</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1" i="0" u="none" strike="noStrike">
                          <a:solidFill>
                            <a:srgbClr val="000F2B"/>
                          </a:solidFill>
                          <a:latin typeface="Open Sans" pitchFamily="34" charset="0"/>
                        </a:rPr>
                        <a:t>HTF-HA CA</a:t>
                      </a:r>
                      <a:endParaRPr lang="en-US" sz="1200" b="1"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1" i="0" u="none" strike="noStrike">
                          <a:solidFill>
                            <a:srgbClr val="7A4800"/>
                          </a:solidFill>
                          <a:latin typeface="Open Sans" pitchFamily="34" charset="0"/>
                        </a:rPr>
                        <a:t>$474M</a:t>
                      </a:r>
                      <a:endParaRPr lang="en-US" sz="1400" b="1"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1" i="0" u="none" strike="noStrike">
                          <a:solidFill>
                            <a:srgbClr val="000F2B"/>
                          </a:solidFill>
                          <a:latin typeface="Open Sans" pitchFamily="34" charset="0"/>
                        </a:rPr>
                        <a:t>$520M</a:t>
                      </a:r>
                      <a:endParaRPr lang="en-US" sz="1400" b="1"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1" i="0" u="none" strike="noStrike">
                          <a:solidFill>
                            <a:srgbClr val="000F2B"/>
                          </a:solidFill>
                          <a:latin typeface="Open Sans" pitchFamily="34" charset="0"/>
                        </a:rPr>
                        <a:t>$540M</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$560M</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$580M</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1" i="0" u="none" strike="noStrike">
                          <a:solidFill>
                            <a:srgbClr val="000F2B"/>
                          </a:solidFill>
                          <a:latin typeface="Open Sans" pitchFamily="34" charset="0"/>
                        </a:rPr>
                        <a:t>$600M</a:t>
                      </a:r>
                      <a:endParaRPr lang="en-US" sz="1400" b="1"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$2.8B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8"/>
                  </a:ext>
                </a:extLst>
              </a:tr>
              <a:tr h="357116">
                <a:tc>
                  <a:txBody>
                    <a:bodyPr/>
                    <a:lstStyle/>
                    <a:p>
                      <a:pPr algn="l"/>
                      <a:r>
                        <a:rPr lang="en-US" sz="1400" b="0" i="0" u="none" strike="noStrike">
                          <a:solidFill>
                            <a:srgbClr val="000F2B"/>
                          </a:solidFill>
                          <a:latin typeface="Open Sans" pitchFamily="34" charset="0"/>
                        </a:rPr>
                        <a:t>  ↳ NHFP</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r"/>
                      <a:r>
                        <a:rPr lang="en-US" sz="1400" b="0" i="0" u="none" strike="noStrike">
                          <a:solidFill>
                            <a:srgbClr val="7A4800"/>
                          </a:solidFill>
                          <a:latin typeface="Open Sans" pitchFamily="34" charset="0"/>
                        </a:rPr>
                        <a:t>$1.5B</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$1.6B</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FFFFFF"/>
                    </a:solidFill>
                  </a:tcPr>
                </a:tc>
                <a:tc>
                  <a:txBody>
                    <a:bodyPr/>
                    <a:lstStyle/>
                    <a:p>
                      <a:pPr algn="r"/>
                      <a:r>
                        <a:rPr lang="en-US" sz="1400" b="0" i="0" u="none" strike="noStrike">
                          <a:solidFill>
                            <a:srgbClr val="000F2B"/>
                          </a:solidFill>
                          <a:latin typeface="Open Sans" pitchFamily="34" charset="0"/>
                        </a:rPr>
                        <a:t>$1.6B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$1.6B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$1.7B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$1.8B</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ctr"/>
                      <a:r>
                        <a:rPr lang="en-US" sz="1400" b="1" i="0" u="none" strike="noStrike">
                          <a:solidFill>
                            <a:srgbClr val="FFFFFF"/>
                          </a:solidFill>
                          <a:latin typeface="Open Sans" pitchFamily="34" charset="0"/>
                        </a:rPr>
                        <a:t>$8.3B</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9"/>
                  </a:ext>
                </a:extLst>
              </a:tr>
              <a:tr h="357116">
                <a:tc>
                  <a:txBody>
                    <a:bodyPr/>
                    <a:lstStyle/>
                    <a:p>
                      <a:pPr algn="l"/>
                      <a:r>
                        <a:rPr lang="en-US" sz="1400" b="0" i="0" u="none" strike="noStrike">
                          <a:solidFill>
                            <a:srgbClr val="000F2B"/>
                          </a:solidFill>
                          <a:latin typeface="Open Sans" pitchFamily="34" charset="0"/>
                        </a:rPr>
                        <a:t>  ↳ SAFETEA-LU Set Aside</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0" i="0" u="none" strike="noStrike">
                          <a:solidFill>
                            <a:srgbClr val="7A4800"/>
                          </a:solidFill>
                          <a:latin typeface="Open Sans" pitchFamily="34" charset="0"/>
                        </a:rPr>
                        <a:t>$4M</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$4M</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0" i="0" u="none" strike="noStrike">
                          <a:solidFill>
                            <a:srgbClr val="000F2B"/>
                          </a:solidFill>
                          <a:latin typeface="Open Sans" pitchFamily="34" charset="0"/>
                        </a:rPr>
                        <a:t>$4M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$4M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$4M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$4M</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$18M</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0"/>
                  </a:ext>
                </a:extLst>
              </a:tr>
              <a:tr h="357116">
                <a:tc>
                  <a:txBody>
                    <a:bodyPr/>
                    <a:lstStyle/>
                    <a:p>
                      <a:pPr algn="l"/>
                      <a:r>
                        <a:rPr lang="en-US" sz="1400" b="1" i="0" u="none" strike="noStrike">
                          <a:solidFill>
                            <a:srgbClr val="000F2B"/>
                          </a:solidFill>
                          <a:latin typeface="Open Sans" pitchFamily="34" charset="0"/>
                        </a:rPr>
                        <a:t>  ↳ CRP (IIJA, FY26 only)</a:t>
                      </a:r>
                      <a:endParaRPr lang="en-US" sz="1400" b="1" u="none">
                        <a:solidFill>
                          <a:srgbClr val="000F2B"/>
                        </a:solidFill>
                        <a:latin typeface="Calibri" charset="0"/>
                        <a:ea typeface="Calibri" charset="0"/>
                        <a:cs typeface="Calibri" charset="0"/>
                      </a:endParaRPr>
                    </a:p>
                  </a:txBody>
                  <a:tcPr anchor="ctr">
                    <a:solidFill>
                      <a:srgbClr val="FFFFFF"/>
                    </a:solidFill>
                  </a:tcPr>
                </a:tc>
                <a:tc>
                  <a:txBody>
                    <a:bodyPr/>
                    <a:lstStyle/>
                    <a:p>
                      <a:pPr algn="l"/>
                      <a:r>
                        <a:rPr lang="en-US" sz="1200" b="1" i="0" u="none" strike="noStrike">
                          <a:solidFill>
                            <a:srgbClr val="000F2B"/>
                          </a:solidFill>
                          <a:latin typeface="Open Sans" pitchFamily="34" charset="0"/>
                        </a:rPr>
                        <a:t>HTF-HA CA</a:t>
                      </a:r>
                      <a:endParaRPr lang="en-US" sz="1200" b="1"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r"/>
                      <a:r>
                        <a:rPr lang="en-US" sz="1400" b="1" i="0" u="none" strike="noStrike">
                          <a:solidFill>
                            <a:srgbClr val="7A4800"/>
                          </a:solidFill>
                          <a:latin typeface="Open Sans" pitchFamily="34" charset="0"/>
                        </a:rPr>
                        <a:t>$1.3B</a:t>
                      </a:r>
                      <a:endParaRPr lang="en-US" sz="1400" b="1"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EF3C7"/>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FFFFFF"/>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FFFFFF"/>
                    </a:solidFill>
                  </a:tcPr>
                </a:tc>
                <a:tc>
                  <a:txBody>
                    <a:bodyPr/>
                    <a:lstStyle/>
                    <a:p>
                      <a:pPr algn="ctr"/>
                      <a:r>
                        <a:rPr lang="en-US" sz="1400" b="1" i="0" u="none" strike="noStrike">
                          <a:solidFill>
                            <a:srgbClr val="FFFFFF"/>
                          </a:solidFill>
                          <a:latin typeface="Open Sans" pitchFamily="34" charset="0"/>
                        </a:rPr>
                        <a:t>—</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1"/>
                  </a:ext>
                </a:extLst>
              </a:tr>
              <a:tr h="357116">
                <a:tc>
                  <a:txBody>
                    <a:bodyPr/>
                    <a:lstStyle/>
                    <a:p>
                      <a:pPr algn="l"/>
                      <a:r>
                        <a:rPr lang="en-US" sz="1400" b="0" i="0" u="none" strike="noStrike">
                          <a:solidFill>
                            <a:srgbClr val="000F2B"/>
                          </a:solidFill>
                          <a:latin typeface="Open Sans" pitchFamily="34" charset="0"/>
                        </a:rPr>
                        <a:t>  ↳ PROTECT Formula (IIJA, FY26 only)</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l"/>
                      <a:r>
                        <a:rPr lang="en-US" sz="1200" b="0" i="0" u="none" strike="noStrike">
                          <a:solidFill>
                            <a:srgbClr val="000F2B"/>
                          </a:solidFill>
                          <a:latin typeface="Open Sans" pitchFamily="34" charset="0"/>
                        </a:rPr>
                        <a:t>HTF-HA CA</a:t>
                      </a:r>
                      <a:endParaRPr lang="en-US" sz="1200" b="0" u="none">
                        <a:solidFill>
                          <a:srgbClr val="000F2B"/>
                        </a:solidFill>
                        <a:latin typeface="Calibri" charset="0"/>
                        <a:ea typeface="Calibri" charset="0"/>
                        <a:cs typeface="Calibri" charset="0"/>
                      </a:endParaRPr>
                    </a:p>
                  </a:txBody>
                  <a:tcPr anchor="ctr">
                    <a:lnR w="12700" cap="flat" cmpd="sng" algn="ctr">
                      <a:solidFill>
                        <a:schemeClr val="tx1"/>
                      </a:solidFill>
                      <a:prstDash val="solid"/>
                      <a:round/>
                      <a:headEnd type="none" w="med" len="med"/>
                      <a:tailEnd type="none" w="med" len="med"/>
                    </a:lnR>
                    <a:solidFill>
                      <a:srgbClr val="EFF6FB"/>
                    </a:solidFill>
                  </a:tcPr>
                </a:tc>
                <a:tc>
                  <a:txBody>
                    <a:bodyPr/>
                    <a:lstStyle/>
                    <a:p>
                      <a:pPr algn="r"/>
                      <a:r>
                        <a:rPr lang="en-US" sz="1400" b="0" i="0" u="none" strike="noStrike">
                          <a:solidFill>
                            <a:srgbClr val="7A4800"/>
                          </a:solidFill>
                          <a:latin typeface="Open Sans" pitchFamily="34" charset="0"/>
                        </a:rPr>
                        <a:t>$1.5B</a:t>
                      </a:r>
                      <a:endParaRPr lang="en-US" sz="1400" b="0" u="none">
                        <a:solidFill>
                          <a:srgbClr val="7A4800"/>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EF3C7"/>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solidFill>
                      <a:srgbClr val="EFF6FB"/>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r"/>
                      <a:r>
                        <a:rPr lang="en-US" sz="1400" b="0" i="0" u="none" strike="noStrike">
                          <a:solidFill>
                            <a:srgbClr val="000F2B"/>
                          </a:solidFill>
                          <a:latin typeface="Open Sans" pitchFamily="34" charset="0"/>
                        </a:rPr>
                        <a:t>—</a:t>
                      </a:r>
                      <a:endParaRPr lang="en-US" sz="1400" b="0" u="none">
                        <a:solidFill>
                          <a:srgbClr val="000F2B"/>
                        </a:solidFill>
                        <a:latin typeface="Calibri" charset="0"/>
                        <a:ea typeface="Calibri" charset="0"/>
                        <a:cs typeface="Calibri" charset="0"/>
                      </a:endParaRPr>
                    </a:p>
                  </a:txBody>
                  <a:tcPr anchor="ctr">
                    <a:solidFill>
                      <a:srgbClr val="EFF6FB"/>
                    </a:solidFill>
                  </a:tcPr>
                </a:tc>
                <a:tc>
                  <a:txBody>
                    <a:bodyPr/>
                    <a:lstStyle/>
                    <a:p>
                      <a:pPr algn="ctr"/>
                      <a:r>
                        <a:rPr lang="en-US" sz="1400" b="1" i="0" u="none" strike="noStrike">
                          <a:solidFill>
                            <a:srgbClr val="FFFFFF"/>
                          </a:solidFill>
                          <a:latin typeface="Open Sans" pitchFamily="34" charset="0"/>
                        </a:rPr>
                        <a:t>—</a:t>
                      </a:r>
                      <a:endParaRPr lang="en-US" sz="1400" b="0" u="none">
                        <a:solidFill>
                          <a:srgbClr val="FFFFFF"/>
                        </a:solidFill>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37416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18050F-5D89-242F-AF6F-FD02575F4059}"/>
            </a:ext>
          </a:extLst>
        </p:cNvPr>
        <p:cNvGrpSpPr/>
        <p:nvPr/>
      </p:nvGrpSpPr>
      <p:grpSpPr>
        <a:xfrm>
          <a:off x="0" y="0"/>
          <a:ext cx="0" cy="0"/>
          <a:chOff x="0" y="0"/>
          <a:chExt cx="0" cy="0"/>
        </a:xfrm>
      </p:grpSpPr>
      <p:pic>
        <p:nvPicPr>
          <p:cNvPr id="11" name="Copied Picture 11">
            <a:extLst>
              <a:ext uri="{FF2B5EF4-FFF2-40B4-BE49-F238E27FC236}">
                <a16:creationId xmlns:a16="http://schemas.microsoft.com/office/drawing/2014/main" id="{F78B959F-928D-7367-9E8F-205C9665A46E}"/>
              </a:ext>
            </a:extLst>
          </p:cNvPr>
          <p:cNvPicPr/>
          <p:nvPr/>
        </p:nvPicPr>
        <p:blipFill>
          <a:blip r:embed="rId3">
            <a:alphaModFix amt="64000"/>
          </a:blip>
          <a:stretch>
            <a:fillRect/>
          </a:stretch>
        </p:blipFill>
        <p:spPr>
          <a:xfrm>
            <a:off x="0" y="0"/>
            <a:ext cx="12192000" cy="1066800"/>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4" name="Rectangle 3">
            <a:extLst>
              <a:ext uri="{FF2B5EF4-FFF2-40B4-BE49-F238E27FC236}">
                <a16:creationId xmlns:a16="http://schemas.microsoft.com/office/drawing/2014/main" id="{F984803D-3462-265C-442C-A9559E7C2C20}"/>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0">
            <a:extLst>
              <a:ext uri="{FF2B5EF4-FFF2-40B4-BE49-F238E27FC236}">
                <a16:creationId xmlns:a16="http://schemas.microsoft.com/office/drawing/2014/main" id="{88CF1F98-E417-0875-DF7E-6427343D9B43}"/>
              </a:ext>
            </a:extLst>
          </p:cNvPr>
          <p:cNvSpPr/>
          <p:nvPr/>
        </p:nvSpPr>
        <p:spPr>
          <a:xfrm>
            <a:off x="0" y="76200"/>
            <a:ext cx="12192000" cy="914400"/>
          </a:xfrm>
          <a:prstGeom prst="rect">
            <a:avLst/>
          </a:prstGeom>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Open Sans" pitchFamily="34" charset="0"/>
                <a:ea typeface="+mn-ea"/>
                <a:cs typeface="+mn-cs"/>
              </a:rPr>
              <a:t>Bridge &amp; Discretionary Grant Programs </a:t>
            </a:r>
            <a:r>
              <a:rPr kumimoji="0" lang="en-US" sz="2000" b="1" i="0" u="none" strike="noStrike" kern="1200" cap="none" spc="0" normalizeH="0" baseline="0" noProof="0">
                <a:ln>
                  <a:noFill/>
                </a:ln>
                <a:solidFill>
                  <a:srgbClr val="F59E0B"/>
                </a:solidFill>
                <a:effectLst/>
                <a:uLnTx/>
                <a:uFillTx/>
                <a:latin typeface="Open Sans" pitchFamily="34" charset="0"/>
                <a:ea typeface="+mn-ea"/>
                <a:cs typeface="+mn-cs"/>
              </a:rPr>
              <a:t> | Sec. 1101  |  FY 2026–2031</a:t>
            </a:r>
          </a:p>
        </p:txBody>
      </p:sp>
      <p:sp>
        <p:nvSpPr>
          <p:cNvPr id="8" name="Shape 1">
            <a:extLst>
              <a:ext uri="{FF2B5EF4-FFF2-40B4-BE49-F238E27FC236}">
                <a16:creationId xmlns:a16="http://schemas.microsoft.com/office/drawing/2014/main" id="{20544486-C40F-B92D-DF9D-53B4A106D390}"/>
              </a:ext>
            </a:extLst>
          </p:cNvPr>
          <p:cNvSpPr/>
          <p:nvPr/>
        </p:nvSpPr>
        <p:spPr>
          <a:xfrm>
            <a:off x="457200" y="1104900"/>
            <a:ext cx="11277600" cy="38100"/>
          </a:xfrm>
          <a:prstGeom prst="rect">
            <a:avLst/>
          </a:prstGeom>
          <a:solidFill>
            <a:srgbClr val="F59E0B"/>
          </a:solidFill>
          <a:ln w="12700">
            <a:solidFill>
              <a:srgbClr val="F59E0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0">
            <a:extLst>
              <a:ext uri="{FF2B5EF4-FFF2-40B4-BE49-F238E27FC236}">
                <a16:creationId xmlns:a16="http://schemas.microsoft.com/office/drawing/2014/main" id="{2B669D50-1DEF-7062-543E-C9DC2F6E6A53}"/>
              </a:ext>
            </a:extLst>
          </p:cNvPr>
          <p:cNvGraphicFramePr>
            <a:graphicFrameLocks noGrp="1"/>
          </p:cNvGraphicFramePr>
          <p:nvPr/>
        </p:nvGraphicFramePr>
        <p:xfrm>
          <a:off x="144780" y="1291590"/>
          <a:ext cx="11902439" cy="5093965"/>
        </p:xfrm>
        <a:graphic>
          <a:graphicData uri="http://schemas.openxmlformats.org/drawingml/2006/table">
            <a:tbl>
              <a:tblPr/>
              <a:tblGrid>
                <a:gridCol w="1014937">
                  <a:extLst>
                    <a:ext uri="{9D8B030D-6E8A-4147-A177-3AD203B41FA5}">
                      <a16:colId xmlns:a16="http://schemas.microsoft.com/office/drawing/2014/main" val="20000"/>
                    </a:ext>
                  </a:extLst>
                </a:gridCol>
                <a:gridCol w="2829353">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78230">
                  <a:extLst>
                    <a:ext uri="{9D8B030D-6E8A-4147-A177-3AD203B41FA5}">
                      <a16:colId xmlns:a16="http://schemas.microsoft.com/office/drawing/2014/main" val="20003"/>
                    </a:ext>
                  </a:extLst>
                </a:gridCol>
                <a:gridCol w="968803">
                  <a:extLst>
                    <a:ext uri="{9D8B030D-6E8A-4147-A177-3AD203B41FA5}">
                      <a16:colId xmlns:a16="http://schemas.microsoft.com/office/drawing/2014/main" val="20004"/>
                    </a:ext>
                  </a:extLst>
                </a:gridCol>
                <a:gridCol w="968803">
                  <a:extLst>
                    <a:ext uri="{9D8B030D-6E8A-4147-A177-3AD203B41FA5}">
                      <a16:colId xmlns:a16="http://schemas.microsoft.com/office/drawing/2014/main" val="20005"/>
                    </a:ext>
                  </a:extLst>
                </a:gridCol>
                <a:gridCol w="968803">
                  <a:extLst>
                    <a:ext uri="{9D8B030D-6E8A-4147-A177-3AD203B41FA5}">
                      <a16:colId xmlns:a16="http://schemas.microsoft.com/office/drawing/2014/main" val="20006"/>
                    </a:ext>
                  </a:extLst>
                </a:gridCol>
                <a:gridCol w="968803">
                  <a:extLst>
                    <a:ext uri="{9D8B030D-6E8A-4147-A177-3AD203B41FA5}">
                      <a16:colId xmlns:a16="http://schemas.microsoft.com/office/drawing/2014/main" val="20007"/>
                    </a:ext>
                  </a:extLst>
                </a:gridCol>
                <a:gridCol w="968803">
                  <a:extLst>
                    <a:ext uri="{9D8B030D-6E8A-4147-A177-3AD203B41FA5}">
                      <a16:colId xmlns:a16="http://schemas.microsoft.com/office/drawing/2014/main" val="20008"/>
                    </a:ext>
                  </a:extLst>
                </a:gridCol>
                <a:gridCol w="1107204">
                  <a:extLst>
                    <a:ext uri="{9D8B030D-6E8A-4147-A177-3AD203B41FA5}">
                      <a16:colId xmlns:a16="http://schemas.microsoft.com/office/drawing/2014/main" val="20009"/>
                    </a:ext>
                  </a:extLst>
                </a:gridCol>
              </a:tblGrid>
              <a:tr h="474234">
                <a:tc>
                  <a:txBody>
                    <a:bodyPr/>
                    <a:lstStyle/>
                    <a:p>
                      <a:pPr algn="ctr"/>
                      <a:r>
                        <a:rPr lang="en-US" sz="1000" b="1" i="0" u="none" strike="noStrike">
                          <a:solidFill>
                            <a:srgbClr val="FFFFFF"/>
                          </a:solidFill>
                          <a:latin typeface="Open Sans" pitchFamily="34" charset="0"/>
                        </a:rPr>
                        <a:t>Section</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Program Name</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Source</a:t>
                      </a:r>
                      <a:endParaRPr lang="en-US" sz="1100" b="0" u="none">
                        <a:latin typeface="Calibri" charset="0"/>
                        <a:ea typeface="Calibri" charset="0"/>
                        <a:cs typeface="Calibri" charset="0"/>
                      </a:endParaRPr>
                    </a:p>
                  </a:txBody>
                  <a:tcPr anchor="ctr">
                    <a:solidFill>
                      <a:srgbClr val="004D7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i="0" u="none" strike="noStrike">
                          <a:solidFill>
                            <a:srgbClr val="7A4800"/>
                          </a:solidFill>
                          <a:latin typeface="Open Sans" pitchFamily="34" charset="0"/>
                        </a:rPr>
                        <a:t>FY 2026 (IIJA)</a:t>
                      </a:r>
                      <a:endParaRPr lang="en-US" sz="1100" b="0" u="none">
                        <a:latin typeface="Calibri" charset="0"/>
                        <a:ea typeface="Calibri" charset="0"/>
                        <a:cs typeface="Calibri" charset="0"/>
                      </a:endParaRPr>
                    </a:p>
                  </a:txBody>
                  <a:tcPr anchor="ctr">
                    <a:solidFill>
                      <a:srgbClr val="F59E0B"/>
                    </a:solidFill>
                  </a:tcPr>
                </a:tc>
                <a:tc>
                  <a:txBody>
                    <a:bodyPr/>
                    <a:lstStyle/>
                    <a:p>
                      <a:pPr algn="ctr"/>
                      <a:r>
                        <a:rPr lang="en-US" sz="1100" b="1" i="0" u="none" strike="noStrike">
                          <a:solidFill>
                            <a:srgbClr val="FFFFFF"/>
                          </a:solidFill>
                          <a:latin typeface="Open Sans" pitchFamily="34" charset="0"/>
                        </a:rPr>
                        <a:t>FY 2027</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FY 2028</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FY 2029</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FY 2030</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FY 2031</a:t>
                      </a:r>
                      <a:endParaRPr lang="en-US" sz="1100" b="0" u="none">
                        <a:latin typeface="Calibri" charset="0"/>
                        <a:ea typeface="Calibri" charset="0"/>
                        <a:cs typeface="Calibri" charset="0"/>
                      </a:endParaRPr>
                    </a:p>
                  </a:txBody>
                  <a:tcPr anchor="ctr">
                    <a:solidFill>
                      <a:srgbClr val="004D71"/>
                    </a:solidFill>
                  </a:tcPr>
                </a:tc>
                <a:tc>
                  <a:txBody>
                    <a:bodyPr/>
                    <a:lstStyle/>
                    <a:p>
                      <a:pPr algn="ctr"/>
                      <a:r>
                        <a:rPr lang="en-US" sz="1100" b="1" i="0" u="none" strike="noStrike">
                          <a:solidFill>
                            <a:srgbClr val="FFFFFF"/>
                          </a:solidFill>
                          <a:latin typeface="Open Sans" pitchFamily="34" charset="0"/>
                        </a:rPr>
                        <a:t>5-Year Total</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0"/>
                  </a:ext>
                </a:extLst>
              </a:tr>
              <a:tr h="294702">
                <a:tc>
                  <a:txBody>
                    <a:bodyPr/>
                    <a:lstStyle/>
                    <a:p>
                      <a:pPr algn="ctr"/>
                      <a:r>
                        <a:rPr lang="en-US" sz="1000" b="0" i="0" u="none" strike="noStrike">
                          <a:solidFill>
                            <a:srgbClr val="000F2B"/>
                          </a:solidFill>
                          <a:latin typeface="Open Sans" pitchFamily="34" charset="0"/>
                        </a:rPr>
                        <a:t>1101(a)(2)</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TIFIA Credit Subsidies</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$250M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$250M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$250M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$1.3B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1"/>
                  </a:ext>
                </a:extLst>
              </a:tr>
              <a:tr h="294702">
                <a:tc>
                  <a:txBody>
                    <a:bodyPr/>
                    <a:lstStyle/>
                    <a:p>
                      <a:pPr algn="ctr"/>
                      <a:r>
                        <a:rPr lang="en-US" sz="1000" b="1" i="0" u="none" strike="noStrike">
                          <a:solidFill>
                            <a:srgbClr val="000F2B"/>
                          </a:solidFill>
                          <a:latin typeface="Open Sans" pitchFamily="34" charset="0"/>
                        </a:rPr>
                        <a:t>1101(a)(3)</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Bridge Program</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HTF-HA CA</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7A4800"/>
                          </a:solidFill>
                          <a:latin typeface="Open Sans" pitchFamily="34" charset="0"/>
                        </a:rPr>
                        <a:t>$700M</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$9.2B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$9.2B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$9.2B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$9.2B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$9.2B</a:t>
                      </a:r>
                      <a:endParaRPr lang="en-US" sz="1100" b="1"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$46.0B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2"/>
                  </a:ext>
                </a:extLst>
              </a:tr>
              <a:tr h="294702">
                <a:tc>
                  <a:txBody>
                    <a:bodyPr/>
                    <a:lstStyle/>
                    <a:p>
                      <a:pPr algn="ctr"/>
                      <a:r>
                        <a:rPr lang="en-US" sz="1000" b="0" i="0" u="none" strike="noStrike">
                          <a:solidFill>
                            <a:srgbClr val="000F2B"/>
                          </a:solidFill>
                          <a:latin typeface="Open Sans" pitchFamily="34" charset="0"/>
                        </a:rPr>
                        <a:t>1101(a)(4)(A)</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Tribal Transportation Program</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$628M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$643M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$657M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$671M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$686M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$701M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$3.4B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3"/>
                  </a:ext>
                </a:extLst>
              </a:tr>
              <a:tr h="443300">
                <a:tc>
                  <a:txBody>
                    <a:bodyPr/>
                    <a:lstStyle/>
                    <a:p>
                      <a:pPr algn="ctr"/>
                      <a:r>
                        <a:rPr lang="en-US" sz="1000" b="0" i="0" u="none" strike="noStrike">
                          <a:solidFill>
                            <a:srgbClr val="000F2B"/>
                          </a:solidFill>
                          <a:latin typeface="Open Sans" pitchFamily="34" charset="0"/>
                        </a:rPr>
                        <a:t>1101(a)(4)(B)</a:t>
                      </a: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Federal Lands Transportation Program</a:t>
                      </a: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$456M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$464M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$472M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$480M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$488M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$496M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$2.4B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4"/>
                  </a:ext>
                </a:extLst>
              </a:tr>
              <a:tr h="294702">
                <a:tc>
                  <a:txBody>
                    <a:bodyPr/>
                    <a:lstStyle/>
                    <a:p>
                      <a:pPr algn="ct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  ↳ National Park Service</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$360M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$365M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$371M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$376M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$382M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$388M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$1.9B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5"/>
                  </a:ext>
                </a:extLst>
              </a:tr>
              <a:tr h="294702">
                <a:tc>
                  <a:txBody>
                    <a:bodyPr/>
                    <a:lstStyle/>
                    <a:p>
                      <a:pPr algn="ct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  ↳ U.S. Fish &amp; Wildlife Service</a:t>
                      </a: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$36M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$42M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$42M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$210M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6"/>
                  </a:ext>
                </a:extLst>
              </a:tr>
              <a:tr h="294702">
                <a:tc>
                  <a:txBody>
                    <a:bodyPr/>
                    <a:lstStyle/>
                    <a:p>
                      <a:pPr algn="ct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  ↳ U.S. Forest Service</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$28M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$31M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$33M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$34M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$36M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$163M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7"/>
                  </a:ext>
                </a:extLst>
              </a:tr>
              <a:tr h="294702">
                <a:tc>
                  <a:txBody>
                    <a:bodyPr/>
                    <a:lstStyle/>
                    <a:p>
                      <a:pPr algn="ctr"/>
                      <a:r>
                        <a:rPr lang="en-US" sz="1000" b="0" i="0" u="none" strike="noStrike">
                          <a:solidFill>
                            <a:srgbClr val="000F2B"/>
                          </a:solidFill>
                          <a:latin typeface="Open Sans" pitchFamily="34" charset="0"/>
                        </a:rPr>
                        <a:t>1101(a)(3)(C)</a:t>
                      </a: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Federal Lands Access Program</a:t>
                      </a:r>
                      <a:endParaRPr lang="en-US" sz="1100" b="0" u="none">
                        <a:latin typeface="Calibri" charset="0"/>
                        <a:ea typeface="Calibri" charset="0"/>
                        <a:cs typeface="Calibri"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$309M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$314M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$320M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$326M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$332M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$338M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$1.6B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8"/>
                  </a:ext>
                </a:extLst>
              </a:tr>
              <a:tr h="302868">
                <a:tc>
                  <a:txBody>
                    <a:bodyPr/>
                    <a:lstStyle/>
                    <a:p>
                      <a:pPr algn="ctr"/>
                      <a:r>
                        <a:rPr lang="en-US" sz="1000" b="0" i="0" u="none" strike="noStrike">
                          <a:solidFill>
                            <a:srgbClr val="000F2B"/>
                          </a:solidFill>
                          <a:latin typeface="Open Sans" pitchFamily="34" charset="0"/>
                        </a:rPr>
                        <a:t>1101(a)(5)</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Territorial &amp; Puerto Rico Hwy. Program</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$237M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$242M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$247M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$253M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$258M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$263M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$1.3B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9"/>
                  </a:ext>
                </a:extLst>
              </a:tr>
              <a:tr h="294702">
                <a:tc>
                  <a:txBody>
                    <a:bodyPr/>
                    <a:lstStyle/>
                    <a:p>
                      <a:pPr algn="ctr"/>
                      <a:r>
                        <a:rPr lang="en-US" sz="1000" b="1" i="0" u="none" strike="noStrike">
                          <a:solidFill>
                            <a:srgbClr val="000F2B"/>
                          </a:solidFill>
                          <a:latin typeface="Open Sans" pitchFamily="34" charset="0"/>
                        </a:rPr>
                        <a:t>1101(b)(1)(A)</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SS4A (Safe Streets &amp; Roads for All)</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HTF-HA CA</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7A4800"/>
                          </a:solidFill>
                          <a:latin typeface="Open Sans" pitchFamily="34" charset="0"/>
                        </a:rPr>
                        <a:t>—</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$625M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$750M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$875M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$1.0B</a:t>
                      </a:r>
                      <a:endParaRPr lang="en-US" sz="1100" b="1"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$3.8B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0"/>
                  </a:ext>
                </a:extLst>
              </a:tr>
              <a:tr h="337139">
                <a:tc>
                  <a:txBody>
                    <a:bodyPr/>
                    <a:lstStyle/>
                    <a:p>
                      <a:pPr algn="ctr"/>
                      <a:r>
                        <a:rPr lang="en-US" sz="1000" b="1" i="0" u="none" strike="noStrike">
                          <a:solidFill>
                            <a:srgbClr val="000F2B"/>
                          </a:solidFill>
                          <a:latin typeface="Open Sans" pitchFamily="34" charset="0"/>
                        </a:rPr>
                        <a:t>1101(b)(1)(B)</a:t>
                      </a:r>
                      <a:endParaRPr lang="en-US" sz="1100" b="1" u="none">
                        <a:latin typeface="Calibri" charset="0"/>
                        <a:ea typeface="Calibri" charset="0"/>
                        <a:cs typeface="Calibri"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Surface Transportation Accelerator</a:t>
                      </a:r>
                      <a:endParaRPr lang="en-US" sz="1100" b="1" u="none">
                        <a:latin typeface="Calibri" charset="0"/>
                        <a:ea typeface="Calibri" charset="0"/>
                        <a:cs typeface="Calibri"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HTF-HA CA</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7A4800"/>
                          </a:solidFill>
                          <a:latin typeface="Open Sans" pitchFamily="34" charset="0"/>
                        </a:rPr>
                        <a:t>—</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$2.4B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$2.4B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$2.4B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$2.4B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$2.4B</a:t>
                      </a:r>
                      <a:endParaRPr lang="en-US" sz="1100" b="1"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$12.0B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1"/>
                  </a:ext>
                </a:extLst>
              </a:tr>
              <a:tr h="294702">
                <a:tc>
                  <a:txBody>
                    <a:bodyPr/>
                    <a:lstStyle/>
                    <a:p>
                      <a:pPr algn="ctr"/>
                      <a:r>
                        <a:rPr lang="en-US" sz="1000" b="1" i="0" u="none" strike="noStrike">
                          <a:solidFill>
                            <a:srgbClr val="000F2B"/>
                          </a:solidFill>
                          <a:latin typeface="Open Sans" pitchFamily="34" charset="0"/>
                        </a:rPr>
                        <a:t>1101(b)(1)(C)</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PROTECT Grants</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HTF-HA CA</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7A4800"/>
                          </a:solidFill>
                          <a:latin typeface="Open Sans" pitchFamily="34" charset="0"/>
                        </a:rPr>
                        <a:t>$300M</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$500M</a:t>
                      </a:r>
                      <a:endParaRPr lang="en-US" sz="1100" b="1"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$2.5B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2"/>
                  </a:ext>
                </a:extLst>
              </a:tr>
              <a:tr h="294702">
                <a:tc>
                  <a:txBody>
                    <a:bodyPr/>
                    <a:lstStyle/>
                    <a:p>
                      <a:pPr algn="ctr"/>
                      <a:r>
                        <a:rPr lang="en-US" sz="1000" b="0" i="0" u="none" strike="noStrike">
                          <a:solidFill>
                            <a:srgbClr val="000F2B"/>
                          </a:solidFill>
                          <a:latin typeface="Open Sans" pitchFamily="34" charset="0"/>
                        </a:rPr>
                        <a:t>1101(b)(1)(D)</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Nat. Signif. Federal Lands &amp; Tribal</a:t>
                      </a:r>
                      <a:endParaRPr lang="en-US" sz="1100" b="0" u="none">
                        <a:latin typeface="Calibri" charset="0"/>
                        <a:ea typeface="Calibri" charset="0"/>
                        <a:cs typeface="Calibri"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$55M</a:t>
                      </a:r>
                      <a:endParaRPr lang="en-US" sz="1100" b="0"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$55M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$55M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$275M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3"/>
                  </a:ext>
                </a:extLst>
              </a:tr>
              <a:tr h="294702">
                <a:tc>
                  <a:txBody>
                    <a:bodyPr/>
                    <a:lstStyle/>
                    <a:p>
                      <a:pPr algn="ctr"/>
                      <a:r>
                        <a:rPr lang="en-US" sz="1000" b="1" i="0" u="none" strike="noStrike">
                          <a:solidFill>
                            <a:srgbClr val="000F2B"/>
                          </a:solidFill>
                          <a:latin typeface="Open Sans" pitchFamily="34" charset="0"/>
                        </a:rPr>
                        <a:t>1101(b)(2)(A)</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INFRA Grants</a:t>
                      </a:r>
                      <a:endParaRPr lang="en-US" sz="1100" b="1" u="none">
                        <a:latin typeface="Calibri" charset="0"/>
                        <a:ea typeface="Calibri" charset="0"/>
                        <a:cs typeface="Calibri"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GF Auth.</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7A4800"/>
                          </a:solidFill>
                          <a:latin typeface="Open Sans" pitchFamily="34" charset="0"/>
                        </a:rPr>
                        <a:t>$1.4B</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$1.2B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$1.2B</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$1.2B</a:t>
                      </a:r>
                      <a:endParaRPr lang="en-US" sz="1100" b="1"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$6.0B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4"/>
                  </a:ext>
                </a:extLst>
              </a:tr>
              <a:tr h="294702">
                <a:tc>
                  <a:txBody>
                    <a:bodyPr/>
                    <a:lstStyle/>
                    <a:p>
                      <a:pPr algn="ctr"/>
                      <a:r>
                        <a:rPr lang="en-US" sz="1000" b="1" i="0" u="none" strike="noStrike">
                          <a:solidFill>
                            <a:srgbClr val="000F2B"/>
                          </a:solidFill>
                          <a:latin typeface="Open Sans" pitchFamily="34" charset="0"/>
                        </a:rPr>
                        <a:t>1101(b)(2)(B)</a:t>
                      </a:r>
                      <a:endParaRPr lang="en-US" sz="1100" b="1" u="none">
                        <a:latin typeface="Calibri" charset="0"/>
                        <a:ea typeface="Calibri" charset="0"/>
                        <a:cs typeface="Calibri"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Bridge Completion Program</a:t>
                      </a:r>
                      <a:endParaRPr lang="en-US" sz="1100" b="1" u="none">
                        <a:latin typeface="Calibri" charset="0"/>
                        <a:ea typeface="Calibri" charset="0"/>
                        <a:cs typeface="Calibri"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HTF-HA CA</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7A4800"/>
                          </a:solidFill>
                          <a:latin typeface="Open Sans" pitchFamily="34" charset="0"/>
                        </a:rPr>
                        <a:t>$700M</a:t>
                      </a:r>
                      <a:endParaRPr lang="en-US" sz="1100" b="1" u="none">
                        <a:solidFill>
                          <a:srgbClr val="7A4800"/>
                        </a:solidFill>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$2.0B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$2.0B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$2.0B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$2.0B</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$2.0B</a:t>
                      </a:r>
                      <a:endParaRPr lang="en-US" sz="1100" b="1"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$10.0B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41695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endParaRPr lang="en-US" sz="2400"/>
          </a:p>
        </p:txBody>
      </p:sp>
      <p:sp>
        <p:nvSpPr>
          <p:cNvPr id="3" name="Shape 1"/>
          <p:cNvSpPr/>
          <p:nvPr/>
        </p:nvSpPr>
        <p:spPr>
          <a:xfrm>
            <a:off x="0" y="97536"/>
            <a:ext cx="12192000" cy="877824"/>
          </a:xfrm>
          <a:prstGeom prst="rect">
            <a:avLst/>
          </a:prstGeom>
          <a:solidFill>
            <a:srgbClr val="004D71"/>
          </a:solidFill>
          <a:ln w="12700">
            <a:solidFill>
              <a:srgbClr val="004D71"/>
            </a:solidFill>
            <a:prstDash val="solid"/>
          </a:ln>
        </p:spPr>
        <p:txBody>
          <a:bodyPr/>
          <a:lstStyle/>
          <a:p>
            <a:endParaRPr lang="en-US" sz="2400"/>
          </a:p>
        </p:txBody>
      </p:sp>
      <p:sp>
        <p:nvSpPr>
          <p:cNvPr id="4" name="Text 2"/>
          <p:cNvSpPr/>
          <p:nvPr/>
        </p:nvSpPr>
        <p:spPr>
          <a:xfrm>
            <a:off x="487680" y="97536"/>
            <a:ext cx="11216640" cy="877824"/>
          </a:xfrm>
          <a:prstGeom prst="rect">
            <a:avLst/>
          </a:prstGeom>
          <a:noFill/>
          <a:ln/>
        </p:spPr>
        <p:txBody>
          <a:bodyPr wrap="square" lIns="0" tIns="0" rIns="0" bIns="0" rtlCol="0" anchor="ctr"/>
          <a:lstStyle/>
          <a:p>
            <a:r>
              <a:rPr lang="en-US" sz="2933" b="1" dirty="0">
                <a:solidFill>
                  <a:srgbClr val="FFFFFF"/>
                </a:solidFill>
                <a:latin typeface="Century Gothic" pitchFamily="34" charset="0"/>
                <a:ea typeface="Century Gothic" pitchFamily="34" charset="-122"/>
                <a:cs typeface="Century Gothic" pitchFamily="34" charset="-120"/>
              </a:rPr>
              <a:t>Reauthorization 101: What Is It &amp; Why Does It Matter?</a:t>
            </a:r>
            <a:endParaRPr lang="en-US" sz="2933" dirty="0"/>
          </a:p>
        </p:txBody>
      </p:sp>
      <p:sp>
        <p:nvSpPr>
          <p:cNvPr id="5" name="Shape 3"/>
          <p:cNvSpPr/>
          <p:nvPr/>
        </p:nvSpPr>
        <p:spPr>
          <a:xfrm>
            <a:off x="304800" y="1158240"/>
            <a:ext cx="3718560" cy="2560320"/>
          </a:xfrm>
          <a:prstGeom prst="roundRect">
            <a:avLst>
              <a:gd name="adj" fmla="val 3810"/>
            </a:avLst>
          </a:prstGeom>
          <a:solidFill>
            <a:srgbClr val="F4F7F9"/>
          </a:solidFill>
          <a:ln w="12700">
            <a:solidFill>
              <a:srgbClr val="C9D6DF"/>
            </a:solidFill>
            <a:prstDash val="solid"/>
          </a:ln>
        </p:spPr>
        <p:txBody>
          <a:bodyPr/>
          <a:lstStyle/>
          <a:p>
            <a:endParaRPr lang="en-US" sz="2400"/>
          </a:p>
        </p:txBody>
      </p:sp>
      <p:sp>
        <p:nvSpPr>
          <p:cNvPr id="6" name="Shape 4"/>
          <p:cNvSpPr/>
          <p:nvPr/>
        </p:nvSpPr>
        <p:spPr>
          <a:xfrm>
            <a:off x="524256" y="1292352"/>
            <a:ext cx="536448" cy="536448"/>
          </a:xfrm>
          <a:prstGeom prst="ellipse">
            <a:avLst/>
          </a:prstGeom>
          <a:solidFill>
            <a:srgbClr val="004D71"/>
          </a:solidFill>
          <a:ln w="12700">
            <a:solidFill>
              <a:srgbClr val="004D71"/>
            </a:solidFill>
            <a:prstDash val="solid"/>
          </a:ln>
        </p:spPr>
        <p:txBody>
          <a:bodyPr/>
          <a:lstStyle/>
          <a:p>
            <a:endParaRPr lang="en-US" sz="2400"/>
          </a:p>
        </p:txBody>
      </p:sp>
      <p:sp>
        <p:nvSpPr>
          <p:cNvPr id="7" name="Text 5"/>
          <p:cNvSpPr/>
          <p:nvPr/>
        </p:nvSpPr>
        <p:spPr>
          <a:xfrm>
            <a:off x="524256" y="1292352"/>
            <a:ext cx="536448" cy="536448"/>
          </a:xfrm>
          <a:prstGeom prst="rect">
            <a:avLst/>
          </a:prstGeom>
          <a:noFill/>
          <a:ln/>
        </p:spPr>
        <p:txBody>
          <a:bodyPr wrap="square" lIns="0" tIns="0" rIns="0" bIns="0" rtlCol="0" anchor="ctr"/>
          <a:lstStyle/>
          <a:p>
            <a:pPr algn="ctr"/>
            <a:r>
              <a:rPr lang="en-US" sz="1467" b="1" dirty="0">
                <a:solidFill>
                  <a:srgbClr val="FFFFFF"/>
                </a:solidFill>
                <a:latin typeface="Century Gothic" pitchFamily="34" charset="0"/>
                <a:ea typeface="Century Gothic" pitchFamily="34" charset="-122"/>
                <a:cs typeface="Century Gothic" pitchFamily="34" charset="-120"/>
              </a:rPr>
              <a:t>01</a:t>
            </a:r>
            <a:endParaRPr lang="en-US" sz="1467" dirty="0"/>
          </a:p>
        </p:txBody>
      </p:sp>
      <p:sp>
        <p:nvSpPr>
          <p:cNvPr id="8" name="Text 6"/>
          <p:cNvSpPr/>
          <p:nvPr/>
        </p:nvSpPr>
        <p:spPr>
          <a:xfrm>
            <a:off x="1182624" y="1292352"/>
            <a:ext cx="2657856" cy="536448"/>
          </a:xfrm>
          <a:prstGeom prst="rect">
            <a:avLst/>
          </a:prstGeom>
          <a:noFill/>
          <a:ln/>
        </p:spPr>
        <p:txBody>
          <a:bodyPr wrap="square" lIns="0" tIns="0" rIns="0" bIns="0" rtlCol="0" anchor="ctr"/>
          <a:lstStyle/>
          <a:p>
            <a:r>
              <a:rPr lang="en-US" sz="1600" b="1" dirty="0">
                <a:solidFill>
                  <a:srgbClr val="004D71"/>
                </a:solidFill>
                <a:latin typeface="Open Sans" pitchFamily="34" charset="0"/>
                <a:ea typeface="Open Sans" pitchFamily="34" charset="-122"/>
                <a:cs typeface="Open Sans" pitchFamily="34" charset="-120"/>
              </a:rPr>
              <a:t>What Is Reauthorization?</a:t>
            </a:r>
            <a:endParaRPr lang="en-US" sz="1600" dirty="0"/>
          </a:p>
        </p:txBody>
      </p:sp>
      <p:sp>
        <p:nvSpPr>
          <p:cNvPr id="9" name="Text 7"/>
          <p:cNvSpPr/>
          <p:nvPr/>
        </p:nvSpPr>
        <p:spPr>
          <a:xfrm>
            <a:off x="524256" y="1926336"/>
            <a:ext cx="3316224" cy="1670304"/>
          </a:xfrm>
          <a:prstGeom prst="rect">
            <a:avLst/>
          </a:prstGeom>
          <a:noFill/>
          <a:ln/>
        </p:spPr>
        <p:txBody>
          <a:bodyPr wrap="square" lIns="0" tIns="0" rIns="0" bIns="0" rtlCol="0" anchor="t"/>
          <a:lstStyle/>
          <a:p>
            <a:r>
              <a:rPr lang="en-US" sz="1400" dirty="0">
                <a:solidFill>
                  <a:srgbClr val="44525E"/>
                </a:solidFill>
                <a:latin typeface="Open Sans" pitchFamily="34" charset="0"/>
                <a:ea typeface="Open Sans" pitchFamily="34" charset="-122"/>
                <a:cs typeface="Open Sans" pitchFamily="34" charset="-120"/>
              </a:rPr>
              <a:t>Congress periodically passes a multi-year law that authorizes federal surface transportation programs and sets funding levels and policy provisions for highways, transit, bridges, safety, and planning. </a:t>
            </a:r>
            <a:endParaRPr lang="en-US" sz="1400" dirty="0"/>
          </a:p>
        </p:txBody>
      </p:sp>
      <p:sp>
        <p:nvSpPr>
          <p:cNvPr id="10" name="Shape 8"/>
          <p:cNvSpPr/>
          <p:nvPr/>
        </p:nvSpPr>
        <p:spPr>
          <a:xfrm>
            <a:off x="4267200" y="1158240"/>
            <a:ext cx="3718560" cy="2560320"/>
          </a:xfrm>
          <a:prstGeom prst="roundRect">
            <a:avLst>
              <a:gd name="adj" fmla="val 3810"/>
            </a:avLst>
          </a:prstGeom>
          <a:solidFill>
            <a:srgbClr val="F4F7F9"/>
          </a:solidFill>
          <a:ln w="12700">
            <a:solidFill>
              <a:srgbClr val="C9D6DF"/>
            </a:solidFill>
            <a:prstDash val="solid"/>
          </a:ln>
        </p:spPr>
        <p:txBody>
          <a:bodyPr/>
          <a:lstStyle/>
          <a:p>
            <a:endParaRPr lang="en-US" sz="2400"/>
          </a:p>
        </p:txBody>
      </p:sp>
      <p:sp>
        <p:nvSpPr>
          <p:cNvPr id="11" name="Shape 9"/>
          <p:cNvSpPr/>
          <p:nvPr/>
        </p:nvSpPr>
        <p:spPr>
          <a:xfrm>
            <a:off x="4486656" y="1292352"/>
            <a:ext cx="536448" cy="536448"/>
          </a:xfrm>
          <a:prstGeom prst="ellipse">
            <a:avLst/>
          </a:prstGeom>
          <a:solidFill>
            <a:srgbClr val="004D71"/>
          </a:solidFill>
          <a:ln w="12700">
            <a:solidFill>
              <a:srgbClr val="004D71"/>
            </a:solidFill>
            <a:prstDash val="solid"/>
          </a:ln>
        </p:spPr>
        <p:txBody>
          <a:bodyPr/>
          <a:lstStyle/>
          <a:p>
            <a:endParaRPr lang="en-US" sz="2400"/>
          </a:p>
        </p:txBody>
      </p:sp>
      <p:sp>
        <p:nvSpPr>
          <p:cNvPr id="12" name="Text 10"/>
          <p:cNvSpPr/>
          <p:nvPr/>
        </p:nvSpPr>
        <p:spPr>
          <a:xfrm>
            <a:off x="4486656" y="1292352"/>
            <a:ext cx="536448" cy="536448"/>
          </a:xfrm>
          <a:prstGeom prst="rect">
            <a:avLst/>
          </a:prstGeom>
          <a:noFill/>
          <a:ln/>
        </p:spPr>
        <p:txBody>
          <a:bodyPr wrap="square" lIns="0" tIns="0" rIns="0" bIns="0" rtlCol="0" anchor="ctr"/>
          <a:lstStyle/>
          <a:p>
            <a:pPr algn="ctr"/>
            <a:r>
              <a:rPr lang="en-US" sz="1467" b="1" dirty="0">
                <a:solidFill>
                  <a:srgbClr val="FFFFFF"/>
                </a:solidFill>
                <a:latin typeface="Century Gothic" pitchFamily="34" charset="0"/>
                <a:ea typeface="Century Gothic" pitchFamily="34" charset="-122"/>
                <a:cs typeface="Century Gothic" pitchFamily="34" charset="-120"/>
              </a:rPr>
              <a:t>02</a:t>
            </a:r>
            <a:endParaRPr lang="en-US" sz="1467" dirty="0"/>
          </a:p>
        </p:txBody>
      </p:sp>
      <p:sp>
        <p:nvSpPr>
          <p:cNvPr id="13" name="Text 11"/>
          <p:cNvSpPr/>
          <p:nvPr/>
        </p:nvSpPr>
        <p:spPr>
          <a:xfrm>
            <a:off x="5145024" y="1292352"/>
            <a:ext cx="2657856" cy="536448"/>
          </a:xfrm>
          <a:prstGeom prst="rect">
            <a:avLst/>
          </a:prstGeom>
          <a:noFill/>
          <a:ln/>
        </p:spPr>
        <p:txBody>
          <a:bodyPr wrap="square" lIns="0" tIns="0" rIns="0" bIns="0" rtlCol="0" anchor="ctr"/>
          <a:lstStyle/>
          <a:p>
            <a:r>
              <a:rPr lang="en-US" sz="1600" b="1" dirty="0">
                <a:solidFill>
                  <a:srgbClr val="004D71"/>
                </a:solidFill>
                <a:latin typeface="Open Sans" pitchFamily="34" charset="0"/>
                <a:ea typeface="Open Sans" pitchFamily="34" charset="-122"/>
                <a:cs typeface="Open Sans" pitchFamily="34" charset="-120"/>
              </a:rPr>
              <a:t>When Does It Happen?</a:t>
            </a:r>
            <a:endParaRPr lang="en-US" sz="1600" dirty="0"/>
          </a:p>
        </p:txBody>
      </p:sp>
      <p:sp>
        <p:nvSpPr>
          <p:cNvPr id="14" name="Text 12"/>
          <p:cNvSpPr/>
          <p:nvPr/>
        </p:nvSpPr>
        <p:spPr>
          <a:xfrm>
            <a:off x="4486656" y="1926336"/>
            <a:ext cx="3316224" cy="1670304"/>
          </a:xfrm>
          <a:prstGeom prst="rect">
            <a:avLst/>
          </a:prstGeom>
          <a:noFill/>
          <a:ln/>
        </p:spPr>
        <p:txBody>
          <a:bodyPr wrap="square" lIns="0" tIns="0" rIns="0" bIns="0" rtlCol="0" anchor="t"/>
          <a:lstStyle/>
          <a:p>
            <a:pPr>
              <a:spcAft>
                <a:spcPts val="600"/>
              </a:spcAft>
            </a:pPr>
            <a:r>
              <a:rPr lang="en-US" sz="1400" dirty="0">
                <a:solidFill>
                  <a:srgbClr val="44525E"/>
                </a:solidFill>
                <a:latin typeface="Open Sans" pitchFamily="34" charset="0"/>
                <a:ea typeface="Open Sans" pitchFamily="34" charset="-122"/>
                <a:cs typeface="Open Sans" pitchFamily="34" charset="-120"/>
              </a:rPr>
              <a:t>Roughly every 5 years — though delays and extensions are common. </a:t>
            </a:r>
          </a:p>
          <a:p>
            <a:r>
              <a:rPr lang="en-US" sz="1400" dirty="0">
                <a:solidFill>
                  <a:srgbClr val="44525E"/>
                </a:solidFill>
                <a:latin typeface="Open Sans" pitchFamily="34" charset="0"/>
                <a:ea typeface="Open Sans" pitchFamily="34" charset="-122"/>
                <a:cs typeface="Open Sans" pitchFamily="34" charset="-120"/>
              </a:rPr>
              <a:t>Past bills: SAFETEA-LU (2005), MAP-21 (2012), FAST Act (2015), IIJA/BIL (2021). Each bill shapes how federal transportation dollars flow for the following half-decade.</a:t>
            </a:r>
            <a:endParaRPr lang="en-US" sz="1400" dirty="0"/>
          </a:p>
        </p:txBody>
      </p:sp>
      <p:sp>
        <p:nvSpPr>
          <p:cNvPr id="15" name="Shape 13"/>
          <p:cNvSpPr/>
          <p:nvPr/>
        </p:nvSpPr>
        <p:spPr>
          <a:xfrm>
            <a:off x="8229600" y="1158240"/>
            <a:ext cx="3718560" cy="2560320"/>
          </a:xfrm>
          <a:prstGeom prst="roundRect">
            <a:avLst>
              <a:gd name="adj" fmla="val 3810"/>
            </a:avLst>
          </a:prstGeom>
          <a:solidFill>
            <a:srgbClr val="F4F7F9"/>
          </a:solidFill>
          <a:ln w="12700">
            <a:solidFill>
              <a:srgbClr val="C9D6DF"/>
            </a:solidFill>
            <a:prstDash val="solid"/>
          </a:ln>
        </p:spPr>
        <p:txBody>
          <a:bodyPr/>
          <a:lstStyle/>
          <a:p>
            <a:endParaRPr lang="en-US" sz="2400"/>
          </a:p>
        </p:txBody>
      </p:sp>
      <p:sp>
        <p:nvSpPr>
          <p:cNvPr id="16" name="Shape 14"/>
          <p:cNvSpPr/>
          <p:nvPr/>
        </p:nvSpPr>
        <p:spPr>
          <a:xfrm>
            <a:off x="8449056" y="1292352"/>
            <a:ext cx="536448" cy="536448"/>
          </a:xfrm>
          <a:prstGeom prst="ellipse">
            <a:avLst/>
          </a:prstGeom>
          <a:solidFill>
            <a:srgbClr val="004D71"/>
          </a:solidFill>
          <a:ln w="12700">
            <a:solidFill>
              <a:srgbClr val="004D71"/>
            </a:solidFill>
            <a:prstDash val="solid"/>
          </a:ln>
        </p:spPr>
        <p:txBody>
          <a:bodyPr/>
          <a:lstStyle/>
          <a:p>
            <a:endParaRPr lang="en-US" sz="2400"/>
          </a:p>
        </p:txBody>
      </p:sp>
      <p:sp>
        <p:nvSpPr>
          <p:cNvPr id="17" name="Text 15"/>
          <p:cNvSpPr/>
          <p:nvPr/>
        </p:nvSpPr>
        <p:spPr>
          <a:xfrm>
            <a:off x="8449056" y="1292352"/>
            <a:ext cx="536448" cy="536448"/>
          </a:xfrm>
          <a:prstGeom prst="rect">
            <a:avLst/>
          </a:prstGeom>
          <a:noFill/>
          <a:ln/>
        </p:spPr>
        <p:txBody>
          <a:bodyPr wrap="square" lIns="0" tIns="0" rIns="0" bIns="0" rtlCol="0" anchor="ctr"/>
          <a:lstStyle/>
          <a:p>
            <a:pPr algn="ctr"/>
            <a:r>
              <a:rPr lang="en-US" sz="1467" b="1" dirty="0">
                <a:solidFill>
                  <a:srgbClr val="FFFFFF"/>
                </a:solidFill>
                <a:latin typeface="Century Gothic" pitchFamily="34" charset="0"/>
                <a:ea typeface="Century Gothic" pitchFamily="34" charset="-122"/>
                <a:cs typeface="Century Gothic" pitchFamily="34" charset="-120"/>
              </a:rPr>
              <a:t>03</a:t>
            </a:r>
            <a:endParaRPr lang="en-US" sz="1467" dirty="0"/>
          </a:p>
        </p:txBody>
      </p:sp>
      <p:sp>
        <p:nvSpPr>
          <p:cNvPr id="18" name="Text 16"/>
          <p:cNvSpPr/>
          <p:nvPr/>
        </p:nvSpPr>
        <p:spPr>
          <a:xfrm>
            <a:off x="9107424" y="1292352"/>
            <a:ext cx="2657856" cy="536448"/>
          </a:xfrm>
          <a:prstGeom prst="rect">
            <a:avLst/>
          </a:prstGeom>
          <a:noFill/>
          <a:ln/>
        </p:spPr>
        <p:txBody>
          <a:bodyPr wrap="square" lIns="0" tIns="0" rIns="0" bIns="0" rtlCol="0" anchor="ctr"/>
          <a:lstStyle/>
          <a:p>
            <a:r>
              <a:rPr lang="en-US" sz="1600" b="1" dirty="0">
                <a:solidFill>
                  <a:srgbClr val="004D71"/>
                </a:solidFill>
                <a:latin typeface="Open Sans" pitchFamily="34" charset="0"/>
                <a:ea typeface="Open Sans" pitchFamily="34" charset="-122"/>
                <a:cs typeface="Open Sans" pitchFamily="34" charset="-120"/>
              </a:rPr>
              <a:t>Who Writes the Bill?</a:t>
            </a:r>
            <a:endParaRPr lang="en-US" sz="1600" dirty="0"/>
          </a:p>
        </p:txBody>
      </p:sp>
      <p:sp>
        <p:nvSpPr>
          <p:cNvPr id="19" name="Text 17"/>
          <p:cNvSpPr/>
          <p:nvPr/>
        </p:nvSpPr>
        <p:spPr>
          <a:xfrm>
            <a:off x="8449056" y="1926336"/>
            <a:ext cx="3316224" cy="1670304"/>
          </a:xfrm>
          <a:prstGeom prst="rect">
            <a:avLst/>
          </a:prstGeom>
          <a:noFill/>
          <a:ln/>
        </p:spPr>
        <p:txBody>
          <a:bodyPr wrap="square" lIns="0" tIns="0" rIns="0" bIns="0" rtlCol="0" anchor="t"/>
          <a:lstStyle/>
          <a:p>
            <a:pPr>
              <a:spcAft>
                <a:spcPts val="600"/>
              </a:spcAft>
            </a:pPr>
            <a:r>
              <a:rPr lang="en-US" sz="1400" dirty="0">
                <a:solidFill>
                  <a:srgbClr val="44525E"/>
                </a:solidFill>
                <a:latin typeface="Open Sans" pitchFamily="34" charset="0"/>
                <a:ea typeface="Open Sans" pitchFamily="34" charset="-122"/>
                <a:cs typeface="Open Sans" pitchFamily="34" charset="-120"/>
              </a:rPr>
              <a:t>Multiple House and Senate committees with jurisdiction over highways, transit, rail, safety, and finance. </a:t>
            </a:r>
          </a:p>
          <a:p>
            <a:r>
              <a:rPr lang="en-US" sz="1400" dirty="0">
                <a:solidFill>
                  <a:srgbClr val="44525E"/>
                </a:solidFill>
                <a:latin typeface="Open Sans" pitchFamily="34" charset="0"/>
                <a:ea typeface="Open Sans" pitchFamily="34" charset="-122"/>
                <a:cs typeface="Open Sans" pitchFamily="34" charset="-120"/>
              </a:rPr>
              <a:t>The House T&amp;I Committee leads on highway and transit policy. Revenue/tax provisions go through Ways &amp; Means (House) and Finance (Senate).</a:t>
            </a:r>
            <a:endParaRPr lang="en-US" sz="1400" dirty="0"/>
          </a:p>
        </p:txBody>
      </p:sp>
      <p:sp>
        <p:nvSpPr>
          <p:cNvPr id="20" name="Text 18"/>
          <p:cNvSpPr/>
          <p:nvPr/>
        </p:nvSpPr>
        <p:spPr>
          <a:xfrm>
            <a:off x="304800" y="3877056"/>
            <a:ext cx="11582400" cy="341376"/>
          </a:xfrm>
          <a:prstGeom prst="rect">
            <a:avLst/>
          </a:prstGeom>
          <a:noFill/>
          <a:ln/>
        </p:spPr>
        <p:txBody>
          <a:bodyPr wrap="square" lIns="0" tIns="0" rIns="0" bIns="0" rtlCol="0" anchor="ctr"/>
          <a:lstStyle/>
          <a:p>
            <a:r>
              <a:rPr lang="en-US" sz="1133" b="1" kern="0" spc="267" dirty="0">
                <a:solidFill>
                  <a:srgbClr val="004D71"/>
                </a:solidFill>
                <a:latin typeface="Open Sans" pitchFamily="34" charset="0"/>
                <a:ea typeface="Open Sans" pitchFamily="34" charset="-122"/>
                <a:cs typeface="Open Sans" pitchFamily="34" charset="-120"/>
              </a:rPr>
              <a:t>SURFACE TRANSPORTATION BILLS — A RECENT HISTORY</a:t>
            </a:r>
            <a:endParaRPr lang="en-US" sz="1133" dirty="0"/>
          </a:p>
        </p:txBody>
      </p:sp>
      <p:sp>
        <p:nvSpPr>
          <p:cNvPr id="21" name="Shape 19"/>
          <p:cNvSpPr/>
          <p:nvPr/>
        </p:nvSpPr>
        <p:spPr>
          <a:xfrm>
            <a:off x="304800" y="4352544"/>
            <a:ext cx="11582400" cy="73152"/>
          </a:xfrm>
          <a:prstGeom prst="rect">
            <a:avLst/>
          </a:prstGeom>
          <a:solidFill>
            <a:srgbClr val="C9D6DF"/>
          </a:solidFill>
          <a:ln w="12700">
            <a:solidFill>
              <a:srgbClr val="C9D6DF"/>
            </a:solidFill>
            <a:prstDash val="solid"/>
          </a:ln>
        </p:spPr>
        <p:txBody>
          <a:bodyPr/>
          <a:lstStyle/>
          <a:p>
            <a:endParaRPr lang="en-US" sz="2400"/>
          </a:p>
        </p:txBody>
      </p:sp>
      <p:sp>
        <p:nvSpPr>
          <p:cNvPr id="22" name="Shape 20"/>
          <p:cNvSpPr/>
          <p:nvPr/>
        </p:nvSpPr>
        <p:spPr>
          <a:xfrm>
            <a:off x="158496" y="4230624"/>
            <a:ext cx="341376" cy="341376"/>
          </a:xfrm>
          <a:prstGeom prst="ellipse">
            <a:avLst/>
          </a:prstGeom>
          <a:solidFill>
            <a:srgbClr val="44525E"/>
          </a:solidFill>
          <a:ln w="12700">
            <a:solidFill>
              <a:srgbClr val="44525E"/>
            </a:solidFill>
            <a:prstDash val="solid"/>
          </a:ln>
        </p:spPr>
        <p:txBody>
          <a:bodyPr/>
          <a:lstStyle/>
          <a:p>
            <a:endParaRPr lang="en-US" sz="2400"/>
          </a:p>
        </p:txBody>
      </p:sp>
      <p:sp>
        <p:nvSpPr>
          <p:cNvPr id="23" name="Text 21"/>
          <p:cNvSpPr/>
          <p:nvPr/>
        </p:nvSpPr>
        <p:spPr>
          <a:xfrm>
            <a:off x="-304800" y="4608576"/>
            <a:ext cx="1341120" cy="304800"/>
          </a:xfrm>
          <a:prstGeom prst="rect">
            <a:avLst/>
          </a:prstGeom>
          <a:noFill/>
          <a:ln/>
        </p:spPr>
        <p:txBody>
          <a:bodyPr wrap="square" lIns="0" tIns="0" rIns="0" bIns="0" rtlCol="0" anchor="ctr"/>
          <a:lstStyle/>
          <a:p>
            <a:pPr algn="ctr"/>
            <a:r>
              <a:rPr lang="en-US" sz="1133" b="1" dirty="0">
                <a:solidFill>
                  <a:srgbClr val="1B2A3A"/>
                </a:solidFill>
                <a:latin typeface="Open Sans" pitchFamily="34" charset="0"/>
                <a:ea typeface="Open Sans" pitchFamily="34" charset="-122"/>
                <a:cs typeface="Open Sans" pitchFamily="34" charset="-120"/>
              </a:rPr>
              <a:t>TEA-21</a:t>
            </a:r>
            <a:endParaRPr lang="en-US" sz="1133" dirty="0"/>
          </a:p>
        </p:txBody>
      </p:sp>
      <p:sp>
        <p:nvSpPr>
          <p:cNvPr id="24" name="Text 22"/>
          <p:cNvSpPr/>
          <p:nvPr/>
        </p:nvSpPr>
        <p:spPr>
          <a:xfrm>
            <a:off x="-30480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1998</a:t>
            </a:r>
            <a:endParaRPr lang="en-US" sz="1067" dirty="0"/>
          </a:p>
        </p:txBody>
      </p:sp>
      <p:sp>
        <p:nvSpPr>
          <p:cNvPr id="25" name="Shape 23"/>
          <p:cNvSpPr/>
          <p:nvPr/>
        </p:nvSpPr>
        <p:spPr>
          <a:xfrm>
            <a:off x="2231136" y="4230624"/>
            <a:ext cx="341376" cy="341376"/>
          </a:xfrm>
          <a:prstGeom prst="ellipse">
            <a:avLst/>
          </a:prstGeom>
          <a:solidFill>
            <a:srgbClr val="44525E"/>
          </a:solidFill>
          <a:ln w="12700">
            <a:solidFill>
              <a:srgbClr val="44525E"/>
            </a:solidFill>
            <a:prstDash val="solid"/>
          </a:ln>
        </p:spPr>
        <p:txBody>
          <a:bodyPr/>
          <a:lstStyle/>
          <a:p>
            <a:endParaRPr lang="en-US" sz="2400"/>
          </a:p>
        </p:txBody>
      </p:sp>
      <p:sp>
        <p:nvSpPr>
          <p:cNvPr id="26" name="Text 24"/>
          <p:cNvSpPr/>
          <p:nvPr/>
        </p:nvSpPr>
        <p:spPr>
          <a:xfrm>
            <a:off x="1767840" y="4608576"/>
            <a:ext cx="1341120" cy="304800"/>
          </a:xfrm>
          <a:prstGeom prst="rect">
            <a:avLst/>
          </a:prstGeom>
          <a:noFill/>
          <a:ln/>
        </p:spPr>
        <p:txBody>
          <a:bodyPr wrap="square" lIns="0" tIns="0" rIns="0" bIns="0" rtlCol="0" anchor="ctr"/>
          <a:lstStyle/>
          <a:p>
            <a:pPr algn="ctr"/>
            <a:r>
              <a:rPr lang="en-US" sz="1133" b="1" dirty="0">
                <a:solidFill>
                  <a:srgbClr val="1B2A3A"/>
                </a:solidFill>
                <a:latin typeface="Open Sans" pitchFamily="34" charset="0"/>
                <a:ea typeface="Open Sans" pitchFamily="34" charset="-122"/>
                <a:cs typeface="Open Sans" pitchFamily="34" charset="-120"/>
              </a:rPr>
              <a:t>SAFETEA-LU</a:t>
            </a:r>
            <a:endParaRPr lang="en-US" sz="1133" dirty="0"/>
          </a:p>
        </p:txBody>
      </p:sp>
      <p:sp>
        <p:nvSpPr>
          <p:cNvPr id="27" name="Text 25"/>
          <p:cNvSpPr/>
          <p:nvPr/>
        </p:nvSpPr>
        <p:spPr>
          <a:xfrm>
            <a:off x="176784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2005</a:t>
            </a:r>
            <a:endParaRPr lang="en-US" sz="1067" dirty="0"/>
          </a:p>
        </p:txBody>
      </p:sp>
      <p:sp>
        <p:nvSpPr>
          <p:cNvPr id="28" name="Shape 26"/>
          <p:cNvSpPr/>
          <p:nvPr/>
        </p:nvSpPr>
        <p:spPr>
          <a:xfrm>
            <a:off x="4425696" y="4230624"/>
            <a:ext cx="341376" cy="341376"/>
          </a:xfrm>
          <a:prstGeom prst="ellipse">
            <a:avLst/>
          </a:prstGeom>
          <a:solidFill>
            <a:srgbClr val="0082A9"/>
          </a:solidFill>
          <a:ln w="12700">
            <a:solidFill>
              <a:srgbClr val="0082A9"/>
            </a:solidFill>
            <a:prstDash val="solid"/>
          </a:ln>
        </p:spPr>
        <p:txBody>
          <a:bodyPr/>
          <a:lstStyle/>
          <a:p>
            <a:endParaRPr lang="en-US" sz="2400"/>
          </a:p>
        </p:txBody>
      </p:sp>
      <p:sp>
        <p:nvSpPr>
          <p:cNvPr id="29" name="Text 27"/>
          <p:cNvSpPr/>
          <p:nvPr/>
        </p:nvSpPr>
        <p:spPr>
          <a:xfrm>
            <a:off x="3962400" y="4608576"/>
            <a:ext cx="1341120" cy="304800"/>
          </a:xfrm>
          <a:prstGeom prst="rect">
            <a:avLst/>
          </a:prstGeom>
          <a:noFill/>
          <a:ln/>
        </p:spPr>
        <p:txBody>
          <a:bodyPr wrap="square" lIns="0" tIns="0" rIns="0" bIns="0" rtlCol="0" anchor="ctr"/>
          <a:lstStyle/>
          <a:p>
            <a:pPr algn="ctr"/>
            <a:r>
              <a:rPr lang="en-US" sz="1133" b="1" dirty="0">
                <a:solidFill>
                  <a:srgbClr val="1B2A3A"/>
                </a:solidFill>
                <a:latin typeface="Open Sans" pitchFamily="34" charset="0"/>
                <a:ea typeface="Open Sans" pitchFamily="34" charset="-122"/>
                <a:cs typeface="Open Sans" pitchFamily="34" charset="-120"/>
              </a:rPr>
              <a:t>MAP-21</a:t>
            </a:r>
            <a:endParaRPr lang="en-US" sz="1133" dirty="0"/>
          </a:p>
        </p:txBody>
      </p:sp>
      <p:sp>
        <p:nvSpPr>
          <p:cNvPr id="30" name="Text 28"/>
          <p:cNvSpPr/>
          <p:nvPr/>
        </p:nvSpPr>
        <p:spPr>
          <a:xfrm>
            <a:off x="396240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2012</a:t>
            </a:r>
            <a:endParaRPr lang="en-US" sz="1067" dirty="0"/>
          </a:p>
        </p:txBody>
      </p:sp>
      <p:sp>
        <p:nvSpPr>
          <p:cNvPr id="31" name="Shape 29"/>
          <p:cNvSpPr/>
          <p:nvPr/>
        </p:nvSpPr>
        <p:spPr>
          <a:xfrm>
            <a:off x="6376416" y="4230624"/>
            <a:ext cx="341376" cy="341376"/>
          </a:xfrm>
          <a:prstGeom prst="ellipse">
            <a:avLst/>
          </a:prstGeom>
          <a:solidFill>
            <a:srgbClr val="0082A9"/>
          </a:solidFill>
          <a:ln w="12700">
            <a:solidFill>
              <a:srgbClr val="0082A9"/>
            </a:solidFill>
            <a:prstDash val="solid"/>
          </a:ln>
        </p:spPr>
        <p:txBody>
          <a:bodyPr/>
          <a:lstStyle/>
          <a:p>
            <a:endParaRPr lang="en-US" sz="2400"/>
          </a:p>
        </p:txBody>
      </p:sp>
      <p:sp>
        <p:nvSpPr>
          <p:cNvPr id="32" name="Text 30"/>
          <p:cNvSpPr/>
          <p:nvPr/>
        </p:nvSpPr>
        <p:spPr>
          <a:xfrm>
            <a:off x="5913120" y="4608576"/>
            <a:ext cx="1341120" cy="304800"/>
          </a:xfrm>
          <a:prstGeom prst="rect">
            <a:avLst/>
          </a:prstGeom>
          <a:noFill/>
          <a:ln/>
        </p:spPr>
        <p:txBody>
          <a:bodyPr wrap="square" lIns="0" tIns="0" rIns="0" bIns="0" rtlCol="0" anchor="ctr"/>
          <a:lstStyle/>
          <a:p>
            <a:pPr algn="ctr"/>
            <a:r>
              <a:rPr lang="en-US" sz="1133" b="1" dirty="0">
                <a:solidFill>
                  <a:srgbClr val="1B2A3A"/>
                </a:solidFill>
                <a:latin typeface="Open Sans" pitchFamily="34" charset="0"/>
                <a:ea typeface="Open Sans" pitchFamily="34" charset="-122"/>
                <a:cs typeface="Open Sans" pitchFamily="34" charset="-120"/>
              </a:rPr>
              <a:t>FAST Act</a:t>
            </a:r>
            <a:endParaRPr lang="en-US" sz="1133" dirty="0"/>
          </a:p>
        </p:txBody>
      </p:sp>
      <p:sp>
        <p:nvSpPr>
          <p:cNvPr id="33" name="Text 31"/>
          <p:cNvSpPr/>
          <p:nvPr/>
        </p:nvSpPr>
        <p:spPr>
          <a:xfrm>
            <a:off x="591312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2015</a:t>
            </a:r>
            <a:endParaRPr lang="en-US" sz="1067" dirty="0"/>
          </a:p>
        </p:txBody>
      </p:sp>
      <p:sp>
        <p:nvSpPr>
          <p:cNvPr id="34" name="Shape 32"/>
          <p:cNvSpPr/>
          <p:nvPr/>
        </p:nvSpPr>
        <p:spPr>
          <a:xfrm>
            <a:off x="8449056" y="4230624"/>
            <a:ext cx="341376" cy="341376"/>
          </a:xfrm>
          <a:prstGeom prst="ellipse">
            <a:avLst/>
          </a:prstGeom>
          <a:solidFill>
            <a:srgbClr val="004D71"/>
          </a:solidFill>
          <a:ln w="12700">
            <a:solidFill>
              <a:srgbClr val="004D71"/>
            </a:solidFill>
            <a:prstDash val="solid"/>
          </a:ln>
        </p:spPr>
        <p:txBody>
          <a:bodyPr/>
          <a:lstStyle/>
          <a:p>
            <a:endParaRPr lang="en-US" sz="2400"/>
          </a:p>
        </p:txBody>
      </p:sp>
      <p:sp>
        <p:nvSpPr>
          <p:cNvPr id="35" name="Text 33"/>
          <p:cNvSpPr/>
          <p:nvPr/>
        </p:nvSpPr>
        <p:spPr>
          <a:xfrm>
            <a:off x="7985760" y="4608576"/>
            <a:ext cx="1341120" cy="304800"/>
          </a:xfrm>
          <a:prstGeom prst="rect">
            <a:avLst/>
          </a:prstGeom>
          <a:noFill/>
          <a:ln/>
        </p:spPr>
        <p:txBody>
          <a:bodyPr wrap="square" lIns="0" tIns="0" rIns="0" bIns="0" rtlCol="0" anchor="ctr"/>
          <a:lstStyle/>
          <a:p>
            <a:pPr algn="ctr"/>
            <a:r>
              <a:rPr lang="en-US" sz="1133" b="1" dirty="0">
                <a:solidFill>
                  <a:srgbClr val="1B2A3A"/>
                </a:solidFill>
                <a:latin typeface="Open Sans" pitchFamily="34" charset="0"/>
                <a:ea typeface="Open Sans" pitchFamily="34" charset="-122"/>
                <a:cs typeface="Open Sans" pitchFamily="34" charset="-120"/>
              </a:rPr>
              <a:t>IIJA / BIL</a:t>
            </a:r>
            <a:endParaRPr lang="en-US" sz="1133" dirty="0"/>
          </a:p>
        </p:txBody>
      </p:sp>
      <p:sp>
        <p:nvSpPr>
          <p:cNvPr id="36" name="Text 34"/>
          <p:cNvSpPr/>
          <p:nvPr/>
        </p:nvSpPr>
        <p:spPr>
          <a:xfrm>
            <a:off x="798576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2021</a:t>
            </a:r>
            <a:endParaRPr lang="en-US" sz="1067" dirty="0"/>
          </a:p>
        </p:txBody>
      </p:sp>
      <p:sp>
        <p:nvSpPr>
          <p:cNvPr id="37" name="Shape 35"/>
          <p:cNvSpPr/>
          <p:nvPr/>
        </p:nvSpPr>
        <p:spPr>
          <a:xfrm>
            <a:off x="10643616" y="4230624"/>
            <a:ext cx="341376" cy="341376"/>
          </a:xfrm>
          <a:prstGeom prst="ellipse">
            <a:avLst/>
          </a:prstGeom>
          <a:solidFill>
            <a:srgbClr val="F59E0B"/>
          </a:solidFill>
          <a:ln w="12700">
            <a:solidFill>
              <a:srgbClr val="F59E0B"/>
            </a:solidFill>
            <a:prstDash val="solid"/>
          </a:ln>
        </p:spPr>
        <p:txBody>
          <a:bodyPr/>
          <a:lstStyle/>
          <a:p>
            <a:endParaRPr lang="en-US" sz="2400"/>
          </a:p>
        </p:txBody>
      </p:sp>
      <p:sp>
        <p:nvSpPr>
          <p:cNvPr id="38" name="Text 36"/>
          <p:cNvSpPr/>
          <p:nvPr/>
        </p:nvSpPr>
        <p:spPr>
          <a:xfrm>
            <a:off x="10180320" y="4608576"/>
            <a:ext cx="1341120" cy="304800"/>
          </a:xfrm>
          <a:prstGeom prst="rect">
            <a:avLst/>
          </a:prstGeom>
          <a:noFill/>
          <a:ln/>
        </p:spPr>
        <p:txBody>
          <a:bodyPr wrap="square" lIns="0" tIns="0" rIns="0" bIns="0" rtlCol="0" anchor="ctr"/>
          <a:lstStyle/>
          <a:p>
            <a:pPr algn="ctr"/>
            <a:r>
              <a:rPr lang="en-US" sz="1133" b="1" dirty="0">
                <a:solidFill>
                  <a:srgbClr val="F59E0B"/>
                </a:solidFill>
                <a:latin typeface="Open Sans" pitchFamily="34" charset="0"/>
                <a:ea typeface="Open Sans" pitchFamily="34" charset="-122"/>
                <a:cs typeface="Open Sans" pitchFamily="34" charset="-120"/>
              </a:rPr>
              <a:t>Next Bill</a:t>
            </a:r>
            <a:endParaRPr lang="en-US" sz="1133" dirty="0"/>
          </a:p>
        </p:txBody>
      </p:sp>
      <p:sp>
        <p:nvSpPr>
          <p:cNvPr id="39" name="Text 37"/>
          <p:cNvSpPr/>
          <p:nvPr/>
        </p:nvSpPr>
        <p:spPr>
          <a:xfrm>
            <a:off x="10180320" y="4913376"/>
            <a:ext cx="1341120" cy="268224"/>
          </a:xfrm>
          <a:prstGeom prst="rect">
            <a:avLst/>
          </a:prstGeom>
          <a:noFill/>
          <a:ln/>
        </p:spPr>
        <p:txBody>
          <a:bodyPr wrap="square" lIns="0" tIns="0" rIns="0" bIns="0" rtlCol="0" anchor="ctr"/>
          <a:lstStyle/>
          <a:p>
            <a:pPr algn="ctr"/>
            <a:r>
              <a:rPr lang="en-US" sz="1067" dirty="0">
                <a:solidFill>
                  <a:srgbClr val="44525E"/>
                </a:solidFill>
                <a:latin typeface="Open Sans" pitchFamily="34" charset="0"/>
                <a:ea typeface="Open Sans" pitchFamily="34" charset="-122"/>
                <a:cs typeface="Open Sans" pitchFamily="34" charset="-120"/>
              </a:rPr>
              <a:t>TBD</a:t>
            </a:r>
            <a:endParaRPr lang="en-US" sz="1067" dirty="0"/>
          </a:p>
        </p:txBody>
      </p:sp>
      <p:sp>
        <p:nvSpPr>
          <p:cNvPr id="40" name="Shape 38"/>
          <p:cNvSpPr/>
          <p:nvPr/>
        </p:nvSpPr>
        <p:spPr>
          <a:xfrm>
            <a:off x="304800" y="5303520"/>
            <a:ext cx="11582400" cy="1072896"/>
          </a:xfrm>
          <a:prstGeom prst="roundRect">
            <a:avLst>
              <a:gd name="adj" fmla="val 9091"/>
            </a:avLst>
          </a:prstGeom>
          <a:solidFill>
            <a:srgbClr val="002D45"/>
          </a:solidFill>
          <a:ln w="12700">
            <a:solidFill>
              <a:srgbClr val="002D45"/>
            </a:solidFill>
            <a:prstDash val="solid"/>
          </a:ln>
        </p:spPr>
        <p:txBody>
          <a:bodyPr/>
          <a:lstStyle/>
          <a:p>
            <a:endParaRPr lang="en-US" sz="2400"/>
          </a:p>
        </p:txBody>
      </p:sp>
      <p:sp>
        <p:nvSpPr>
          <p:cNvPr id="41" name="Shape 39"/>
          <p:cNvSpPr/>
          <p:nvPr/>
        </p:nvSpPr>
        <p:spPr>
          <a:xfrm>
            <a:off x="304800" y="5303520"/>
            <a:ext cx="268224" cy="1072896"/>
          </a:xfrm>
          <a:prstGeom prst="rect">
            <a:avLst/>
          </a:prstGeom>
          <a:solidFill>
            <a:srgbClr val="F59E0B"/>
          </a:solidFill>
          <a:ln w="12700">
            <a:solidFill>
              <a:srgbClr val="F59E0B"/>
            </a:solidFill>
            <a:prstDash val="solid"/>
          </a:ln>
        </p:spPr>
        <p:txBody>
          <a:bodyPr/>
          <a:lstStyle/>
          <a:p>
            <a:endParaRPr lang="en-US" sz="2400"/>
          </a:p>
        </p:txBody>
      </p:sp>
      <p:sp>
        <p:nvSpPr>
          <p:cNvPr id="42" name="Text 40"/>
          <p:cNvSpPr/>
          <p:nvPr/>
        </p:nvSpPr>
        <p:spPr>
          <a:xfrm>
            <a:off x="707136" y="5388864"/>
            <a:ext cx="10972800" cy="292608"/>
          </a:xfrm>
          <a:prstGeom prst="rect">
            <a:avLst/>
          </a:prstGeom>
          <a:noFill/>
          <a:ln/>
        </p:spPr>
        <p:txBody>
          <a:bodyPr wrap="square" lIns="0" tIns="0" rIns="0" bIns="0" rtlCol="0" anchor="ctr"/>
          <a:lstStyle/>
          <a:p>
            <a:r>
              <a:rPr lang="en-US" sz="1133" b="1" kern="0" spc="267" dirty="0">
                <a:solidFill>
                  <a:srgbClr val="F59E0B"/>
                </a:solidFill>
                <a:latin typeface="Open Sans" pitchFamily="34" charset="0"/>
                <a:ea typeface="Open Sans" pitchFamily="34" charset="-122"/>
                <a:cs typeface="Open Sans" pitchFamily="34" charset="-120"/>
              </a:rPr>
              <a:t>WHY IT MATTERS</a:t>
            </a:r>
            <a:endParaRPr lang="en-US" sz="1133" dirty="0"/>
          </a:p>
        </p:txBody>
      </p:sp>
      <p:sp>
        <p:nvSpPr>
          <p:cNvPr id="43" name="Text 41"/>
          <p:cNvSpPr/>
          <p:nvPr/>
        </p:nvSpPr>
        <p:spPr>
          <a:xfrm>
            <a:off x="707136" y="5681472"/>
            <a:ext cx="10972800" cy="585216"/>
          </a:xfrm>
          <a:prstGeom prst="rect">
            <a:avLst/>
          </a:prstGeom>
          <a:noFill/>
          <a:ln/>
        </p:spPr>
        <p:txBody>
          <a:bodyPr wrap="square" lIns="0" tIns="0" rIns="0" bIns="0" rtlCol="0" anchor="t"/>
          <a:lstStyle/>
          <a:p>
            <a:r>
              <a:rPr lang="en-US" sz="1333" dirty="0">
                <a:solidFill>
                  <a:srgbClr val="FFFFFF"/>
                </a:solidFill>
                <a:latin typeface="Open Sans" pitchFamily="34" charset="0"/>
                <a:ea typeface="Open Sans" pitchFamily="34" charset="-122"/>
                <a:cs typeface="Open Sans" pitchFamily="34" charset="-120"/>
              </a:rPr>
              <a:t>Reauthorization determines how much federal money flows to our region, which programs we can access, what we can spend it on, and how much flexibility we have in project selection. For [MPO Name], this bill will govern federal transportation investment for the next five years — roughly $[X]M annually in formula funds alone under the current bill (the IIJA).</a:t>
            </a:r>
            <a:endParaRPr lang="en-US" sz="1333" dirty="0"/>
          </a:p>
        </p:txBody>
      </p:sp>
      <p:sp>
        <p:nvSpPr>
          <p:cNvPr id="44" name="Shape 42"/>
          <p:cNvSpPr/>
          <p:nvPr/>
        </p:nvSpPr>
        <p:spPr>
          <a:xfrm>
            <a:off x="0" y="6522720"/>
            <a:ext cx="12192000" cy="329184"/>
          </a:xfrm>
          <a:prstGeom prst="rect">
            <a:avLst/>
          </a:prstGeom>
          <a:solidFill>
            <a:srgbClr val="F59E0B"/>
          </a:solidFill>
          <a:ln w="12700">
            <a:solidFill>
              <a:srgbClr val="F59E0B"/>
            </a:solidFill>
            <a:prstDash val="solid"/>
          </a:ln>
        </p:spPr>
        <p:txBody>
          <a:bodyPr/>
          <a:lstStyle/>
          <a:p>
            <a:endParaRPr lang="en-US" sz="2400"/>
          </a:p>
        </p:txBody>
      </p:sp>
      <p:sp>
        <p:nvSpPr>
          <p:cNvPr id="45" name="Text 43"/>
          <p:cNvSpPr/>
          <p:nvPr/>
        </p:nvSpPr>
        <p:spPr>
          <a:xfrm>
            <a:off x="10363200" y="6522720"/>
            <a:ext cx="1584960" cy="329184"/>
          </a:xfrm>
          <a:prstGeom prst="rect">
            <a:avLst/>
          </a:prstGeom>
          <a:noFill/>
          <a:ln/>
        </p:spPr>
        <p:txBody>
          <a:bodyPr wrap="square" lIns="0" tIns="0" rIns="0" bIns="0" rtlCol="0" anchor="ctr"/>
          <a:lstStyle/>
          <a:p>
            <a:pPr algn="ctr"/>
            <a:r>
              <a:rPr lang="en-US" sz="1067" dirty="0">
                <a:solidFill>
                  <a:srgbClr val="002D45"/>
                </a:solidFill>
                <a:latin typeface="Open Sans" pitchFamily="34" charset="0"/>
                <a:ea typeface="Open Sans" pitchFamily="34" charset="-122"/>
                <a:cs typeface="Open Sans" pitchFamily="34" charset="-120"/>
              </a:rPr>
              <a:t>AMPO.ORG</a:t>
            </a:r>
            <a:endParaRPr lang="en-US" sz="1067"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FEF1F4-E5DC-61A1-5DB7-4F663D50513A}"/>
            </a:ext>
          </a:extLst>
        </p:cNvPr>
        <p:cNvGrpSpPr/>
        <p:nvPr/>
      </p:nvGrpSpPr>
      <p:grpSpPr>
        <a:xfrm>
          <a:off x="0" y="0"/>
          <a:ext cx="0" cy="0"/>
          <a:chOff x="0" y="0"/>
          <a:chExt cx="0" cy="0"/>
        </a:xfrm>
      </p:grpSpPr>
      <p:pic>
        <p:nvPicPr>
          <p:cNvPr id="12" name="Copied Picture 12">
            <a:extLst>
              <a:ext uri="{FF2B5EF4-FFF2-40B4-BE49-F238E27FC236}">
                <a16:creationId xmlns:a16="http://schemas.microsoft.com/office/drawing/2014/main" id="{F78B959F-928D-7367-9E8F-205C9665A46E}"/>
              </a:ext>
            </a:extLst>
          </p:cNvPr>
          <p:cNvPicPr/>
          <p:nvPr/>
        </p:nvPicPr>
        <p:blipFill>
          <a:blip r:embed="rId3">
            <a:alphaModFix amt="64000"/>
          </a:blip>
          <a:stretch>
            <a:fillRect/>
          </a:stretch>
        </p:blipFill>
        <p:spPr>
          <a:xfrm>
            <a:off x="0" y="0"/>
            <a:ext cx="12192000" cy="1066800"/>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4" name="Rectangle 3">
            <a:extLst>
              <a:ext uri="{FF2B5EF4-FFF2-40B4-BE49-F238E27FC236}">
                <a16:creationId xmlns:a16="http://schemas.microsoft.com/office/drawing/2014/main" id="{3039A97D-7293-9C50-33E9-B6332D79EEBE}"/>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0">
            <a:extLst>
              <a:ext uri="{FF2B5EF4-FFF2-40B4-BE49-F238E27FC236}">
                <a16:creationId xmlns:a16="http://schemas.microsoft.com/office/drawing/2014/main" id="{8C25413C-AA14-637D-0670-4FE7EBA2EC9E}"/>
              </a:ext>
            </a:extLst>
          </p:cNvPr>
          <p:cNvSpPr/>
          <p:nvPr/>
        </p:nvSpPr>
        <p:spPr>
          <a:xfrm>
            <a:off x="0" y="76200"/>
            <a:ext cx="12192000" cy="914400"/>
          </a:xfrm>
          <a:prstGeom prst="rect">
            <a:avLst/>
          </a:prstGeom>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Open Sans" pitchFamily="34" charset="0"/>
                <a:ea typeface="+mn-ea"/>
                <a:cs typeface="+mn-cs"/>
              </a:rPr>
              <a:t>Research, Technology &amp; Other Programs </a:t>
            </a:r>
            <a:r>
              <a:rPr kumimoji="0" lang="en-US" sz="2000" b="1" i="0" u="none" strike="noStrike" kern="1200" cap="none" spc="0" normalizeH="0" baseline="0" noProof="0">
                <a:ln>
                  <a:noFill/>
                </a:ln>
                <a:solidFill>
                  <a:srgbClr val="F59E0B"/>
                </a:solidFill>
                <a:effectLst/>
                <a:uLnTx/>
                <a:uFillTx/>
                <a:latin typeface="Open Sans" pitchFamily="34" charset="0"/>
                <a:ea typeface="+mn-ea"/>
                <a:cs typeface="+mn-cs"/>
              </a:rPr>
              <a:t>| FY 2026–2031</a:t>
            </a:r>
          </a:p>
        </p:txBody>
      </p:sp>
      <p:sp>
        <p:nvSpPr>
          <p:cNvPr id="7" name="Shape 1">
            <a:extLst>
              <a:ext uri="{FF2B5EF4-FFF2-40B4-BE49-F238E27FC236}">
                <a16:creationId xmlns:a16="http://schemas.microsoft.com/office/drawing/2014/main" id="{16349DF8-5DC7-5714-B412-BC28E849B017}"/>
              </a:ext>
            </a:extLst>
          </p:cNvPr>
          <p:cNvSpPr/>
          <p:nvPr/>
        </p:nvSpPr>
        <p:spPr>
          <a:xfrm>
            <a:off x="457200" y="1104900"/>
            <a:ext cx="11277600" cy="38100"/>
          </a:xfrm>
          <a:prstGeom prst="rect">
            <a:avLst/>
          </a:prstGeom>
          <a:solidFill>
            <a:srgbClr val="F59E0B"/>
          </a:solidFill>
          <a:ln w="12700">
            <a:solidFill>
              <a:srgbClr val="F59E0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Table 0">
            <a:extLst>
              <a:ext uri="{FF2B5EF4-FFF2-40B4-BE49-F238E27FC236}">
                <a16:creationId xmlns:a16="http://schemas.microsoft.com/office/drawing/2014/main" id="{F98477CF-C56C-614E-D8FD-522D1D568D7D}"/>
              </a:ext>
            </a:extLst>
          </p:cNvPr>
          <p:cNvGraphicFramePr>
            <a:graphicFrameLocks noGrp="1"/>
          </p:cNvGraphicFramePr>
          <p:nvPr/>
        </p:nvGraphicFramePr>
        <p:xfrm>
          <a:off x="125730" y="1303020"/>
          <a:ext cx="11944352" cy="5010151"/>
        </p:xfrm>
        <a:graphic>
          <a:graphicData uri="http://schemas.openxmlformats.org/drawingml/2006/table">
            <a:tbl>
              <a:tblPr/>
              <a:tblGrid>
                <a:gridCol w="1041658">
                  <a:extLst>
                    <a:ext uri="{9D8B030D-6E8A-4147-A177-3AD203B41FA5}">
                      <a16:colId xmlns:a16="http://schemas.microsoft.com/office/drawing/2014/main" val="20000"/>
                    </a:ext>
                  </a:extLst>
                </a:gridCol>
                <a:gridCol w="3013865">
                  <a:extLst>
                    <a:ext uri="{9D8B030D-6E8A-4147-A177-3AD203B41FA5}">
                      <a16:colId xmlns:a16="http://schemas.microsoft.com/office/drawing/2014/main" val="20001"/>
                    </a:ext>
                  </a:extLst>
                </a:gridCol>
                <a:gridCol w="944437">
                  <a:extLst>
                    <a:ext uri="{9D8B030D-6E8A-4147-A177-3AD203B41FA5}">
                      <a16:colId xmlns:a16="http://schemas.microsoft.com/office/drawing/2014/main" val="20002"/>
                    </a:ext>
                  </a:extLst>
                </a:gridCol>
                <a:gridCol w="972215">
                  <a:extLst>
                    <a:ext uri="{9D8B030D-6E8A-4147-A177-3AD203B41FA5}">
                      <a16:colId xmlns:a16="http://schemas.microsoft.com/office/drawing/2014/main" val="20003"/>
                    </a:ext>
                  </a:extLst>
                </a:gridCol>
                <a:gridCol w="972215">
                  <a:extLst>
                    <a:ext uri="{9D8B030D-6E8A-4147-A177-3AD203B41FA5}">
                      <a16:colId xmlns:a16="http://schemas.microsoft.com/office/drawing/2014/main" val="20004"/>
                    </a:ext>
                  </a:extLst>
                </a:gridCol>
                <a:gridCol w="972215">
                  <a:extLst>
                    <a:ext uri="{9D8B030D-6E8A-4147-A177-3AD203B41FA5}">
                      <a16:colId xmlns:a16="http://schemas.microsoft.com/office/drawing/2014/main" val="20005"/>
                    </a:ext>
                  </a:extLst>
                </a:gridCol>
                <a:gridCol w="972215">
                  <a:extLst>
                    <a:ext uri="{9D8B030D-6E8A-4147-A177-3AD203B41FA5}">
                      <a16:colId xmlns:a16="http://schemas.microsoft.com/office/drawing/2014/main" val="20006"/>
                    </a:ext>
                  </a:extLst>
                </a:gridCol>
                <a:gridCol w="972215">
                  <a:extLst>
                    <a:ext uri="{9D8B030D-6E8A-4147-A177-3AD203B41FA5}">
                      <a16:colId xmlns:a16="http://schemas.microsoft.com/office/drawing/2014/main" val="20007"/>
                    </a:ext>
                  </a:extLst>
                </a:gridCol>
                <a:gridCol w="972215">
                  <a:extLst>
                    <a:ext uri="{9D8B030D-6E8A-4147-A177-3AD203B41FA5}">
                      <a16:colId xmlns:a16="http://schemas.microsoft.com/office/drawing/2014/main" val="20008"/>
                    </a:ext>
                  </a:extLst>
                </a:gridCol>
                <a:gridCol w="1111102">
                  <a:extLst>
                    <a:ext uri="{9D8B030D-6E8A-4147-A177-3AD203B41FA5}">
                      <a16:colId xmlns:a16="http://schemas.microsoft.com/office/drawing/2014/main" val="20009"/>
                    </a:ext>
                  </a:extLst>
                </a:gridCol>
              </a:tblGrid>
              <a:tr h="551866">
                <a:tc>
                  <a:txBody>
                    <a:bodyPr/>
                    <a:lstStyle/>
                    <a:p>
                      <a:pPr algn="ctr"/>
                      <a:r>
                        <a:rPr lang="en-US" sz="1200" b="1" i="0" u="none" strike="noStrike">
                          <a:solidFill>
                            <a:srgbClr val="FFFFFF"/>
                          </a:solidFill>
                          <a:latin typeface="Open Sans" pitchFamily="34" charset="0"/>
                        </a:rPr>
                        <a:t>Section</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Program Name</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Fund Source</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7A4800"/>
                          </a:solidFill>
                          <a:latin typeface="Open Sans" pitchFamily="34" charset="0"/>
                        </a:rPr>
                        <a:t>FY 2026 (IIJA)</a:t>
                      </a:r>
                      <a:endParaRPr lang="en-US" sz="1200" b="0" u="none">
                        <a:latin typeface="Calibri" charset="0"/>
                        <a:ea typeface="Calibri" charset="0"/>
                        <a:cs typeface="Calibri" charset="0"/>
                      </a:endParaRPr>
                    </a:p>
                  </a:txBody>
                  <a:tcPr anchor="ctr">
                    <a:solidFill>
                      <a:srgbClr val="F59E0B"/>
                    </a:solidFill>
                  </a:tcPr>
                </a:tc>
                <a:tc>
                  <a:txBody>
                    <a:bodyPr/>
                    <a:lstStyle/>
                    <a:p>
                      <a:pPr algn="ctr"/>
                      <a:r>
                        <a:rPr lang="en-US" sz="1200" b="1" i="0" u="none" strike="noStrike">
                          <a:solidFill>
                            <a:srgbClr val="FFFFFF"/>
                          </a:solidFill>
                          <a:latin typeface="Open Sans" pitchFamily="34" charset="0"/>
                        </a:rPr>
                        <a:t>FY 2027</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FY 2028</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FY 2029</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FY 2030</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FY 2031</a:t>
                      </a:r>
                      <a:endParaRPr lang="en-US" sz="1200" b="0" u="none">
                        <a:latin typeface="Calibri" charset="0"/>
                        <a:ea typeface="Calibri" charset="0"/>
                        <a:cs typeface="Calibri" charset="0"/>
                      </a:endParaRPr>
                    </a:p>
                  </a:txBody>
                  <a:tcPr anchor="ctr">
                    <a:solidFill>
                      <a:srgbClr val="004D71"/>
                    </a:solidFill>
                  </a:tcPr>
                </a:tc>
                <a:tc>
                  <a:txBody>
                    <a:bodyPr/>
                    <a:lstStyle/>
                    <a:p>
                      <a:pPr algn="ctr"/>
                      <a:r>
                        <a:rPr lang="en-US" sz="1200" b="1" i="0" u="none" strike="noStrike">
                          <a:solidFill>
                            <a:srgbClr val="FFFFFF"/>
                          </a:solidFill>
                          <a:latin typeface="Open Sans" pitchFamily="34" charset="0"/>
                        </a:rPr>
                        <a:t>5-Year Total</a:t>
                      </a:r>
                      <a:endParaRPr lang="en-US" sz="12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0"/>
                  </a:ext>
                </a:extLst>
              </a:tr>
              <a:tr h="342945">
                <a:tc>
                  <a:txBody>
                    <a:bodyPr/>
                    <a:lstStyle/>
                    <a:p>
                      <a:pPr algn="l"/>
                      <a:r>
                        <a:rPr lang="en-US" sz="1000" b="0" i="0" u="none" strike="noStrike">
                          <a:solidFill>
                            <a:srgbClr val="000F2B"/>
                          </a:solidFill>
                          <a:latin typeface="Open Sans" pitchFamily="34" charset="0"/>
                        </a:rPr>
                        <a:t>1101(a)(1)(A)</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Highway Research R&amp;D Program</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$147M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$150M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$153M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$156M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$159M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$162M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$780M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1"/>
                  </a:ext>
                </a:extLst>
              </a:tr>
              <a:tr h="342945">
                <a:tc>
                  <a:txBody>
                    <a:bodyPr/>
                    <a:lstStyle/>
                    <a:p>
                      <a:pPr algn="l"/>
                      <a:r>
                        <a:rPr lang="en-US" sz="1000" b="0" i="0" u="none" strike="noStrike">
                          <a:solidFill>
                            <a:srgbClr val="000F2B"/>
                          </a:solidFill>
                          <a:latin typeface="Open Sans" pitchFamily="34" charset="0"/>
                        </a:rPr>
                        <a:t>1101(a)(1)(B)</a:t>
                      </a:r>
                      <a:endParaRPr lang="en-US" sz="10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Tech. &amp; Innovation Deployment Program</a:t>
                      </a:r>
                      <a:endParaRPr lang="en-US" sz="11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$110M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$112M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$114M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$117M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$119M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$121M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$584M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2"/>
                  </a:ext>
                </a:extLst>
              </a:tr>
              <a:tr h="342945">
                <a:tc>
                  <a:txBody>
                    <a:bodyPr/>
                    <a:lstStyle/>
                    <a:p>
                      <a:pPr algn="l"/>
                      <a:r>
                        <a:rPr lang="en-US" sz="1000" b="0" i="0" u="none" strike="noStrike">
                          <a:solidFill>
                            <a:srgbClr val="000F2B"/>
                          </a:solidFill>
                          <a:latin typeface="Open Sans" pitchFamily="34" charset="0"/>
                        </a:rPr>
                        <a:t>1101(a)(1)(C)</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Training &amp; Education</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$26M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$27M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$27M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$29M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$138M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3"/>
                  </a:ext>
                </a:extLst>
              </a:tr>
              <a:tr h="342945">
                <a:tc>
                  <a:txBody>
                    <a:bodyPr/>
                    <a:lstStyle/>
                    <a:p>
                      <a:pPr algn="l"/>
                      <a:r>
                        <a:rPr lang="en-US" sz="1000" b="0" i="0" u="none" strike="noStrike">
                          <a:solidFill>
                            <a:srgbClr val="000F2B"/>
                          </a:solidFill>
                          <a:latin typeface="Open Sans" pitchFamily="34" charset="0"/>
                        </a:rPr>
                        <a:t>1101(a)(1)(D)</a:t>
                      </a:r>
                      <a:endParaRPr lang="en-US" sz="10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Intelligent Transportation Systems</a:t>
                      </a:r>
                      <a:endParaRPr lang="en-US" sz="11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$110M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$112M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$114M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$117M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$119M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$121M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$584M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4"/>
                  </a:ext>
                </a:extLst>
              </a:tr>
              <a:tr h="342945">
                <a:tc>
                  <a:txBody>
                    <a:bodyPr/>
                    <a:lstStyle/>
                    <a:p>
                      <a:pPr algn="l"/>
                      <a:r>
                        <a:rPr lang="en-US" sz="1000" b="0" i="0" u="none" strike="noStrike">
                          <a:solidFill>
                            <a:srgbClr val="000F2B"/>
                          </a:solidFill>
                          <a:latin typeface="Open Sans" pitchFamily="34" charset="0"/>
                        </a:rPr>
                        <a:t>1101(a)(1)(E)</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University Transportation Centers</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$82M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$84M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$85M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$87M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$89M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$91M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$435M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5"/>
                  </a:ext>
                </a:extLst>
              </a:tr>
              <a:tr h="342945">
                <a:tc>
                  <a:txBody>
                    <a:bodyPr/>
                    <a:lstStyle/>
                    <a:p>
                      <a:pPr algn="l"/>
                      <a:r>
                        <a:rPr lang="en-US" sz="1000" b="0" i="0" u="none" strike="noStrike">
                          <a:solidFill>
                            <a:srgbClr val="000F2B"/>
                          </a:solidFill>
                          <a:latin typeface="Open Sans" pitchFamily="34" charset="0"/>
                        </a:rPr>
                        <a:t>1101(a)(1)(F)</a:t>
                      </a:r>
                      <a:endParaRPr lang="en-US" sz="10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Bureau of Transportation Statistics</a:t>
                      </a:r>
                      <a:endParaRPr lang="en-US" sz="11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$27M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$27M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$28M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$139M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6"/>
                  </a:ext>
                </a:extLst>
              </a:tr>
              <a:tr h="342945">
                <a:tc>
                  <a:txBody>
                    <a:bodyPr/>
                    <a:lstStyle/>
                    <a:p>
                      <a:pPr algn="l"/>
                      <a:r>
                        <a:rPr lang="en-US" sz="1000" b="1" i="0" u="none" strike="noStrike">
                          <a:solidFill>
                            <a:srgbClr val="000F2B"/>
                          </a:solidFill>
                          <a:latin typeface="Open Sans" pitchFamily="34" charset="0"/>
                        </a:rPr>
                        <a:t>1101(d)(1)</a:t>
                      </a:r>
                      <a:endParaRPr lang="en-US" sz="1000" b="1" u="none">
                        <a:solidFill>
                          <a:srgbClr val="000F2B"/>
                        </a:solidFill>
                        <a:latin typeface="Open Sans" pitchFamily="34"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Wildlife Crossings Pilot Program</a:t>
                      </a:r>
                      <a:endParaRPr lang="en-US" sz="1100" b="1" u="none">
                        <a:solidFill>
                          <a:srgbClr val="000F2B"/>
                        </a:solidFill>
                        <a:latin typeface="Open Sans" pitchFamily="34" charset="0"/>
                      </a:endParaRPr>
                    </a:p>
                  </a:txBody>
                  <a:tcPr anchor="ctr">
                    <a:solidFill>
                      <a:srgbClr val="FFFFFF"/>
                    </a:solidFill>
                  </a:tcPr>
                </a:tc>
                <a:tc>
                  <a:txBody>
                    <a:bodyPr/>
                    <a:lstStyle/>
                    <a:p>
                      <a:pPr algn="l"/>
                      <a:r>
                        <a:rPr lang="en-US" sz="1100" b="1" i="0" u="none" strike="noStrike">
                          <a:solidFill>
                            <a:srgbClr val="000F2B"/>
                          </a:solidFill>
                          <a:latin typeface="Open Sans" pitchFamily="34" charset="0"/>
                        </a:rPr>
                        <a:t>HTF-HA CA</a:t>
                      </a:r>
                      <a:endParaRPr lang="en-US" sz="1100" b="1" u="none">
                        <a:solidFill>
                          <a:srgbClr val="000F2B"/>
                        </a:solidFill>
                        <a:latin typeface="Open Sans" pitchFamily="34" charset="0"/>
                      </a:endParaRPr>
                    </a:p>
                  </a:txBody>
                  <a:tcPr anchor="ctr">
                    <a:solidFill>
                      <a:srgbClr val="FFFFFF"/>
                    </a:solidFill>
                  </a:tcPr>
                </a:tc>
                <a:tc>
                  <a:txBody>
                    <a:bodyPr/>
                    <a:lstStyle/>
                    <a:p>
                      <a:pPr algn="r"/>
                      <a:r>
                        <a:rPr lang="en-US" sz="1100" b="1" i="0" u="none" strike="noStrike">
                          <a:solidFill>
                            <a:srgbClr val="7A4800"/>
                          </a:solidFill>
                          <a:latin typeface="Open Sans" pitchFamily="34" charset="0"/>
                        </a:rPr>
                        <a:t>$80M</a:t>
                      </a:r>
                      <a:endParaRPr lang="en-US" sz="1100" b="1" u="none">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$80M</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$80M</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$80M</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$80M</a:t>
                      </a:r>
                      <a:endParaRPr lang="en-US" sz="1100" b="1" u="none">
                        <a:latin typeface="Calibri" charset="0"/>
                        <a:ea typeface="Calibri" charset="0"/>
                        <a:cs typeface="Calibri" charset="0"/>
                      </a:endParaRPr>
                    </a:p>
                  </a:txBody>
                  <a:tcPr anchor="ctr">
                    <a:solidFill>
                      <a:srgbClr val="FFFFFF"/>
                    </a:solidFill>
                  </a:tcPr>
                </a:tc>
                <a:tc>
                  <a:txBody>
                    <a:bodyPr/>
                    <a:lstStyle/>
                    <a:p>
                      <a:pPr algn="r"/>
                      <a:r>
                        <a:rPr lang="en-US" sz="1100" b="1" i="0" u="none" strike="noStrike">
                          <a:solidFill>
                            <a:srgbClr val="000F2B"/>
                          </a:solidFill>
                          <a:latin typeface="Open Sans" pitchFamily="34" charset="0"/>
                        </a:rPr>
                        <a:t>$80M</a:t>
                      </a:r>
                      <a:endParaRPr lang="en-US" sz="1100" b="1"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$400M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7"/>
                  </a:ext>
                </a:extLst>
              </a:tr>
              <a:tr h="342945">
                <a:tc>
                  <a:txBody>
                    <a:bodyPr/>
                    <a:lstStyle/>
                    <a:p>
                      <a:pPr algn="l"/>
                      <a:r>
                        <a:rPr lang="en-US" sz="1000" b="1" i="0" u="none" strike="noStrike">
                          <a:solidFill>
                            <a:srgbClr val="000F2B"/>
                          </a:solidFill>
                          <a:latin typeface="Open Sans" pitchFamily="34" charset="0"/>
                        </a:rPr>
                        <a:t>1101(d)(2)</a:t>
                      </a:r>
                      <a:endParaRPr lang="en-US" sz="1000" b="1" u="none">
                        <a:solidFill>
                          <a:srgbClr val="000F2B"/>
                        </a:solidFill>
                        <a:latin typeface="Open Sans" pitchFamily="34"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Truck Parking Pilot</a:t>
                      </a:r>
                      <a:endParaRPr lang="en-US" sz="1100" b="1" u="none">
                        <a:solidFill>
                          <a:srgbClr val="000F2B"/>
                        </a:solidFill>
                        <a:latin typeface="Open Sans" pitchFamily="34" charset="0"/>
                      </a:endParaRPr>
                    </a:p>
                  </a:txBody>
                  <a:tcPr anchor="ctr">
                    <a:solidFill>
                      <a:srgbClr val="EFF6FB"/>
                    </a:solidFill>
                  </a:tcPr>
                </a:tc>
                <a:tc>
                  <a:txBody>
                    <a:bodyPr/>
                    <a:lstStyle/>
                    <a:p>
                      <a:pPr algn="l"/>
                      <a:r>
                        <a:rPr lang="en-US" sz="1100" b="1" i="0" u="none" strike="noStrike">
                          <a:solidFill>
                            <a:srgbClr val="000F2B"/>
                          </a:solidFill>
                          <a:latin typeface="Open Sans" pitchFamily="34" charset="0"/>
                        </a:rPr>
                        <a:t>HTF-HA CA</a:t>
                      </a:r>
                      <a:endParaRPr lang="en-US" sz="1100" b="1" u="none">
                        <a:solidFill>
                          <a:srgbClr val="000F2B"/>
                        </a:solidFill>
                        <a:latin typeface="Open Sans" pitchFamily="34" charset="0"/>
                      </a:endParaRPr>
                    </a:p>
                  </a:txBody>
                  <a:tcPr anchor="ctr">
                    <a:solidFill>
                      <a:srgbClr val="EFF6FB"/>
                    </a:solidFill>
                  </a:tcPr>
                </a:tc>
                <a:tc>
                  <a:txBody>
                    <a:bodyPr/>
                    <a:lstStyle/>
                    <a:p>
                      <a:pPr algn="r"/>
                      <a:r>
                        <a:rPr lang="en-US" sz="1100" b="1" i="0" u="none" strike="noStrike">
                          <a:solidFill>
                            <a:srgbClr val="7A4800"/>
                          </a:solidFill>
                          <a:latin typeface="Open Sans" pitchFamily="34" charset="0"/>
                        </a:rPr>
                        <a:t>—</a:t>
                      </a:r>
                      <a:endParaRPr lang="en-US" sz="1100" b="1" u="none">
                        <a:latin typeface="Calibri" charset="0"/>
                        <a:ea typeface="Calibri" charset="0"/>
                        <a:cs typeface="Calibri" charset="0"/>
                      </a:endParaRPr>
                    </a:p>
                  </a:txBody>
                  <a:tcPr anchor="ctr">
                    <a:solidFill>
                      <a:srgbClr val="FEF3C7"/>
                    </a:solidFill>
                  </a:tcPr>
                </a:tc>
                <a:tc>
                  <a:txBody>
                    <a:bodyPr/>
                    <a:lstStyle/>
                    <a:p>
                      <a:pPr algn="r"/>
                      <a:r>
                        <a:rPr lang="en-US" sz="1100" b="1" i="0" u="none" strike="noStrike">
                          <a:solidFill>
                            <a:srgbClr val="000F2B"/>
                          </a:solidFill>
                          <a:latin typeface="Open Sans" pitchFamily="34" charset="0"/>
                        </a:rPr>
                        <a:t>$150M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$150M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$150M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$150M</a:t>
                      </a:r>
                      <a:endParaRPr lang="en-US" sz="1100" b="1" u="none">
                        <a:latin typeface="Calibri" charset="0"/>
                        <a:ea typeface="Calibri" charset="0"/>
                        <a:cs typeface="Calibri" charset="0"/>
                      </a:endParaRPr>
                    </a:p>
                  </a:txBody>
                  <a:tcPr anchor="ctr">
                    <a:solidFill>
                      <a:srgbClr val="EFF6FB"/>
                    </a:solidFill>
                  </a:tcPr>
                </a:tc>
                <a:tc>
                  <a:txBody>
                    <a:bodyPr/>
                    <a:lstStyle/>
                    <a:p>
                      <a:pPr algn="r"/>
                      <a:r>
                        <a:rPr lang="en-US" sz="1100" b="1" i="0" u="none" strike="noStrike">
                          <a:solidFill>
                            <a:srgbClr val="000F2B"/>
                          </a:solidFill>
                          <a:latin typeface="Open Sans" pitchFamily="34" charset="0"/>
                        </a:rPr>
                        <a:t>$150M</a:t>
                      </a:r>
                      <a:endParaRPr lang="en-US" sz="1100" b="1"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$750M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8"/>
                  </a:ext>
                </a:extLst>
              </a:tr>
              <a:tr h="342945">
                <a:tc>
                  <a:txBody>
                    <a:bodyPr/>
                    <a:lstStyle/>
                    <a:p>
                      <a:pPr algn="l"/>
                      <a:r>
                        <a:rPr lang="en-US" sz="1000" b="0" i="0" u="none" strike="noStrike">
                          <a:solidFill>
                            <a:srgbClr val="000F2B"/>
                          </a:solidFill>
                          <a:latin typeface="Open Sans" pitchFamily="34" charset="0"/>
                        </a:rPr>
                        <a:t>1104(1)</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FHWA Administrative Expenses</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$531M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$478M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$488M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$498M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$508M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$519M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$2.5B</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09"/>
                  </a:ext>
                </a:extLst>
              </a:tr>
              <a:tr h="342945">
                <a:tc>
                  <a:txBody>
                    <a:bodyPr/>
                    <a:lstStyle/>
                    <a:p>
                      <a:pPr algn="l"/>
                      <a:r>
                        <a:rPr lang="en-US" sz="1000" b="0" i="0" u="none" strike="noStrike">
                          <a:solidFill>
                            <a:srgbClr val="000F2B"/>
                          </a:solidFill>
                          <a:latin typeface="Open Sans" pitchFamily="34" charset="0"/>
                        </a:rPr>
                        <a:t>1116</a:t>
                      </a:r>
                      <a:endParaRPr lang="en-US" sz="10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Ferry Boats and Terminal Facilities</a:t>
                      </a:r>
                      <a:endParaRPr lang="en-US" sz="11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HTF-HA CA</a:t>
                      </a:r>
                      <a:endParaRPr lang="en-US" sz="1100" b="0" u="none">
                        <a:solidFill>
                          <a:srgbClr val="000F2B"/>
                        </a:solidFill>
                        <a:latin typeface="Open Sans" pitchFamily="34"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$118M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$182M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$184M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$186M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$189M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$191M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$932M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0"/>
                  </a:ext>
                </a:extLst>
              </a:tr>
              <a:tr h="342945">
                <a:tc>
                  <a:txBody>
                    <a:bodyPr/>
                    <a:lstStyle/>
                    <a:p>
                      <a:pPr algn="l"/>
                      <a:r>
                        <a:rPr lang="en-US" sz="1000" b="0" i="0" u="none" strike="noStrike">
                          <a:solidFill>
                            <a:srgbClr val="000F2B"/>
                          </a:solidFill>
                          <a:latin typeface="Open Sans" pitchFamily="34" charset="0"/>
                        </a:rPr>
                        <a:t>1129(b)(2)</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Registration Fee Implementation</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GF Auth.</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$104M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$104M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1"/>
                  </a:ext>
                </a:extLst>
              </a:tr>
              <a:tr h="342945">
                <a:tc>
                  <a:txBody>
                    <a:bodyPr/>
                    <a:lstStyle/>
                    <a:p>
                      <a:pPr algn="l"/>
                      <a:r>
                        <a:rPr lang="en-US" sz="1000" b="0" i="0" u="none" strike="noStrike">
                          <a:solidFill>
                            <a:srgbClr val="000F2B"/>
                          </a:solidFill>
                          <a:latin typeface="Open Sans" pitchFamily="34" charset="0"/>
                        </a:rPr>
                        <a:t>1136</a:t>
                      </a:r>
                      <a:endParaRPr lang="en-US" sz="10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Tribal High Priority Projects Program</a:t>
                      </a:r>
                      <a:endParaRPr lang="en-US" sz="1100" b="0" u="none">
                        <a:solidFill>
                          <a:srgbClr val="000F2B"/>
                        </a:solidFill>
                        <a:latin typeface="Open Sans" pitchFamily="34" charset="0"/>
                      </a:endParaRPr>
                    </a:p>
                  </a:txBody>
                  <a:tcPr anchor="ctr">
                    <a:solidFill>
                      <a:srgbClr val="EFF6FB"/>
                    </a:solidFill>
                  </a:tcPr>
                </a:tc>
                <a:tc>
                  <a:txBody>
                    <a:bodyPr/>
                    <a:lstStyle/>
                    <a:p>
                      <a:pPr algn="l"/>
                      <a:r>
                        <a:rPr lang="en-US" sz="1100" b="0" i="0" u="none" strike="noStrike">
                          <a:solidFill>
                            <a:srgbClr val="000F2B"/>
                          </a:solidFill>
                          <a:latin typeface="Open Sans" pitchFamily="34" charset="0"/>
                        </a:rPr>
                        <a:t>GF Auth.</a:t>
                      </a:r>
                      <a:endParaRPr lang="en-US" sz="1100" b="0" u="none">
                        <a:solidFill>
                          <a:srgbClr val="000F2B"/>
                        </a:solidFill>
                        <a:latin typeface="Open Sans" pitchFamily="34" charset="0"/>
                      </a:endParaRPr>
                    </a:p>
                  </a:txBody>
                  <a:tcPr anchor="ctr">
                    <a:solidFill>
                      <a:srgbClr val="EFF6FB"/>
                    </a:solidFill>
                  </a:tcPr>
                </a:tc>
                <a:tc>
                  <a:txBody>
                    <a:bodyPr/>
                    <a:lstStyle/>
                    <a:p>
                      <a:pPr algn="r"/>
                      <a:r>
                        <a:rPr lang="en-US" sz="1100" b="0" i="0" u="none" strike="noStrike">
                          <a:solidFill>
                            <a:srgbClr val="7A4800"/>
                          </a:solidFill>
                          <a:latin typeface="Open Sans" pitchFamily="34" charset="0"/>
                        </a:rPr>
                        <a:t>$30M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EFF6FB"/>
                    </a:solidFill>
                  </a:tcPr>
                </a:tc>
                <a:tc>
                  <a:txBody>
                    <a:bodyPr/>
                    <a:lstStyle/>
                    <a:p>
                      <a:pPr algn="r"/>
                      <a:r>
                        <a:rPr lang="en-US" sz="1100" b="0" i="0" u="none" strike="noStrike">
                          <a:solidFill>
                            <a:srgbClr val="000F2B"/>
                          </a:solidFill>
                          <a:latin typeface="Open Sans" pitchFamily="34" charset="0"/>
                        </a:rPr>
                        <a:t>$30M</a:t>
                      </a:r>
                      <a:endParaRPr lang="en-US" sz="1100" b="0" u="none">
                        <a:latin typeface="Calibri" charset="0"/>
                        <a:ea typeface="Calibri" charset="0"/>
                        <a:cs typeface="Calibri" charset="0"/>
                      </a:endParaRPr>
                    </a:p>
                  </a:txBody>
                  <a:tcPr anchor="ctr">
                    <a:solidFill>
                      <a:srgbClr val="EFF6FB"/>
                    </a:solidFill>
                  </a:tcPr>
                </a:tc>
                <a:tc>
                  <a:txBody>
                    <a:bodyPr/>
                    <a:lstStyle/>
                    <a:p>
                      <a:pPr algn="ctr"/>
                      <a:r>
                        <a:rPr lang="en-US" sz="1100" b="1" i="0" u="none" strike="noStrike">
                          <a:solidFill>
                            <a:srgbClr val="FFFFFF"/>
                          </a:solidFill>
                          <a:latin typeface="Open Sans" pitchFamily="34" charset="0"/>
                        </a:rPr>
                        <a:t>$150M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2"/>
                  </a:ext>
                </a:extLst>
              </a:tr>
              <a:tr h="342945">
                <a:tc>
                  <a:txBody>
                    <a:bodyPr/>
                    <a:lstStyle/>
                    <a:p>
                      <a:pPr algn="l"/>
                      <a:r>
                        <a:rPr lang="en-US" sz="1000" b="0" i="0" u="none" strike="noStrike">
                          <a:solidFill>
                            <a:srgbClr val="000F2B"/>
                          </a:solidFill>
                          <a:latin typeface="Open Sans" pitchFamily="34" charset="0"/>
                        </a:rPr>
                        <a:t>1319</a:t>
                      </a:r>
                      <a:endParaRPr lang="en-US" sz="10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Stopping Threats on Pedestrians (STOP)</a:t>
                      </a:r>
                      <a:endParaRPr lang="en-US" sz="1100" b="0" u="none">
                        <a:solidFill>
                          <a:srgbClr val="000F2B"/>
                        </a:solidFill>
                        <a:latin typeface="Open Sans" pitchFamily="34" charset="0"/>
                      </a:endParaRPr>
                    </a:p>
                  </a:txBody>
                  <a:tcPr anchor="ctr">
                    <a:solidFill>
                      <a:srgbClr val="FFFFFF"/>
                    </a:solidFill>
                  </a:tcPr>
                </a:tc>
                <a:tc>
                  <a:txBody>
                    <a:bodyPr/>
                    <a:lstStyle/>
                    <a:p>
                      <a:pPr algn="l"/>
                      <a:r>
                        <a:rPr lang="en-US" sz="1100" b="0" i="0" u="none" strike="noStrike">
                          <a:solidFill>
                            <a:srgbClr val="000F2B"/>
                          </a:solidFill>
                          <a:latin typeface="Open Sans" pitchFamily="34" charset="0"/>
                        </a:rPr>
                        <a:t>GF Auth.</a:t>
                      </a:r>
                      <a:endParaRPr lang="en-US" sz="1100" b="0" u="none">
                        <a:solidFill>
                          <a:srgbClr val="000F2B"/>
                        </a:solidFill>
                        <a:latin typeface="Open Sans" pitchFamily="34" charset="0"/>
                      </a:endParaRPr>
                    </a:p>
                  </a:txBody>
                  <a:tcPr anchor="ctr">
                    <a:solidFill>
                      <a:srgbClr val="FFFFFF"/>
                    </a:solidFill>
                  </a:tcPr>
                </a:tc>
                <a:tc>
                  <a:txBody>
                    <a:bodyPr/>
                    <a:lstStyle/>
                    <a:p>
                      <a:pPr algn="r"/>
                      <a:r>
                        <a:rPr lang="en-US" sz="1100" b="0" i="0" u="none" strike="noStrike">
                          <a:solidFill>
                            <a:srgbClr val="7A4800"/>
                          </a:solidFill>
                          <a:latin typeface="Open Sans" pitchFamily="34" charset="0"/>
                        </a:rPr>
                        <a:t>$5M</a:t>
                      </a:r>
                      <a:endParaRPr lang="en-US" sz="1100" b="0" u="none">
                        <a:latin typeface="Calibri" charset="0"/>
                        <a:ea typeface="Calibri" charset="0"/>
                        <a:cs typeface="Calibri" charset="0"/>
                      </a:endParaRPr>
                    </a:p>
                  </a:txBody>
                  <a:tcPr anchor="ctr">
                    <a:solidFill>
                      <a:srgbClr val="FEF3C7"/>
                    </a:solidFill>
                  </a:tcPr>
                </a:tc>
                <a:tc>
                  <a:txBody>
                    <a:bodyPr/>
                    <a:lstStyle/>
                    <a:p>
                      <a:pPr algn="r"/>
                      <a:r>
                        <a:rPr lang="en-US" sz="1100" b="0" i="0" u="none" strike="noStrike">
                          <a:solidFill>
                            <a:srgbClr val="000F2B"/>
                          </a:solidFill>
                          <a:latin typeface="Open Sans" pitchFamily="34" charset="0"/>
                        </a:rPr>
                        <a:t>$5M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$5M</a:t>
                      </a:r>
                      <a:endParaRPr lang="en-US" sz="1100" b="0" u="none">
                        <a:latin typeface="Calibri" charset="0"/>
                        <a:ea typeface="Calibri" charset="0"/>
                        <a:cs typeface="Calibri" charset="0"/>
                      </a:endParaRPr>
                    </a:p>
                  </a:txBody>
                  <a:tcPr anchor="ctr">
                    <a:solidFill>
                      <a:srgbClr val="FFFFFF"/>
                    </a:solidFill>
                  </a:tcPr>
                </a:tc>
                <a:tc>
                  <a:txBody>
                    <a:bodyPr/>
                    <a:lstStyle/>
                    <a:p>
                      <a:pPr algn="r"/>
                      <a:r>
                        <a:rPr lang="en-US" sz="1100" b="0" i="0" u="none" strike="noStrike">
                          <a:solidFill>
                            <a:srgbClr val="000F2B"/>
                          </a:solidFill>
                          <a:latin typeface="Open Sans" pitchFamily="34" charset="0"/>
                        </a:rPr>
                        <a:t>$5M</a:t>
                      </a:r>
                      <a:endParaRPr lang="en-US" sz="1100" b="0" u="none">
                        <a:latin typeface="Calibri" charset="0"/>
                        <a:ea typeface="Calibri" charset="0"/>
                        <a:cs typeface="Calibri" charset="0"/>
                      </a:endParaRPr>
                    </a:p>
                  </a:txBody>
                  <a:tcPr anchor="ctr">
                    <a:solidFill>
                      <a:srgbClr val="FFFFFF"/>
                    </a:solidFill>
                  </a:tcPr>
                </a:tc>
                <a:tc>
                  <a:txBody>
                    <a:bodyPr/>
                    <a:lstStyle/>
                    <a:p>
                      <a:pPr algn="ctr"/>
                      <a:r>
                        <a:rPr lang="en-US" sz="1100" b="1" i="0" u="none" strike="noStrike">
                          <a:solidFill>
                            <a:srgbClr val="FFFFFF"/>
                          </a:solidFill>
                          <a:latin typeface="Open Sans" pitchFamily="34" charset="0"/>
                        </a:rPr>
                        <a:t>$25M</a:t>
                      </a:r>
                      <a:endParaRPr lang="en-US" sz="1100" b="0" u="none">
                        <a:latin typeface="Calibri" charset="0"/>
                        <a:ea typeface="Calibri" charset="0"/>
                        <a:cs typeface="Calibri" charset="0"/>
                      </a:endParaRPr>
                    </a:p>
                  </a:txBody>
                  <a:tcPr anchor="ctr">
                    <a:solidFill>
                      <a:srgbClr val="054766"/>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3373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3BCE9F-8760-4551-D88E-E0BDBFFEBDDE}"/>
            </a:ext>
          </a:extLst>
        </p:cNvPr>
        <p:cNvGrpSpPr/>
        <p:nvPr/>
      </p:nvGrpSpPr>
      <p:grpSpPr>
        <a:xfrm>
          <a:off x="0" y="0"/>
          <a:ext cx="0" cy="0"/>
          <a:chOff x="0" y="0"/>
          <a:chExt cx="0" cy="0"/>
        </a:xfrm>
      </p:grpSpPr>
      <p:sp>
        <p:nvSpPr>
          <p:cNvPr id="20" name="BgFill">
            <a:extLst>
              <a:ext uri="{FF2B5EF4-FFF2-40B4-BE49-F238E27FC236}">
                <a16:creationId xmlns:a16="http://schemas.microsoft.com/office/drawing/2014/main" id="{5BF8B565-F6E5-CA50-79D4-2E15E35FC500}"/>
              </a:ext>
            </a:extLst>
          </p:cNvPr>
          <p:cNvSpPr>
            <a:spLocks noGrp="1"/>
          </p:cNvSpPr>
          <p:nvPr/>
        </p:nvSpPr>
        <p:spPr>
          <a:xfrm>
            <a:off x="0" y="-67733"/>
            <a:ext cx="12192000" cy="6925733"/>
          </a:xfrm>
          <a:prstGeom prst="rect">
            <a:avLst/>
          </a:prstGeom>
          <a:solidFill>
            <a:srgbClr val="002D4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ccentBar">
            <a:extLst>
              <a:ext uri="{FF2B5EF4-FFF2-40B4-BE49-F238E27FC236}">
                <a16:creationId xmlns:a16="http://schemas.microsoft.com/office/drawing/2014/main" id="{570219CA-8B7B-80B6-9F12-BF2634E7B042}"/>
              </a:ext>
            </a:extLst>
          </p:cNvPr>
          <p:cNvSpPr>
            <a:spLocks noGrp="1"/>
          </p:cNvSpPr>
          <p:nvPr/>
        </p:nvSpPr>
        <p:spPr>
          <a:xfrm>
            <a:off x="-50800" y="-67733"/>
            <a:ext cx="228600" cy="6925733"/>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BottomStripe">
            <a:extLst>
              <a:ext uri="{FF2B5EF4-FFF2-40B4-BE49-F238E27FC236}">
                <a16:creationId xmlns:a16="http://schemas.microsoft.com/office/drawing/2014/main" id="{270A9F44-DD2D-F8A0-AB69-12A312982921}"/>
              </a:ext>
            </a:extLst>
          </p:cNvPr>
          <p:cNvSpPr>
            <a:spLocks noGrp="1"/>
          </p:cNvSpPr>
          <p:nvPr/>
        </p:nvSpPr>
        <p:spPr>
          <a:xfrm>
            <a:off x="-47413" y="6045200"/>
            <a:ext cx="12239413" cy="889000"/>
          </a:xfrm>
          <a:prstGeom prst="rect">
            <a:avLst/>
          </a:prstGeom>
          <a:solidFill>
            <a:srgbClr val="004D7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rnerAccent">
            <a:extLst>
              <a:ext uri="{FF2B5EF4-FFF2-40B4-BE49-F238E27FC236}">
                <a16:creationId xmlns:a16="http://schemas.microsoft.com/office/drawing/2014/main" id="{911ADD8C-973C-DC6B-079D-1172B3AF5FF7}"/>
              </a:ext>
            </a:extLst>
          </p:cNvPr>
          <p:cNvSpPr>
            <a:spLocks noGrp="1"/>
          </p:cNvSpPr>
          <p:nvPr/>
        </p:nvSpPr>
        <p:spPr>
          <a:xfrm>
            <a:off x="9398000" y="0"/>
            <a:ext cx="2794000" cy="2540000"/>
          </a:xfrm>
          <a:prstGeom prst="rect">
            <a:avLst/>
          </a:prstGeom>
          <a:solidFill>
            <a:srgbClr val="003D5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mberRule">
            <a:extLst>
              <a:ext uri="{FF2B5EF4-FFF2-40B4-BE49-F238E27FC236}">
                <a16:creationId xmlns:a16="http://schemas.microsoft.com/office/drawing/2014/main" id="{30908023-3A8A-C722-C0D2-56285EAC5207}"/>
              </a:ext>
            </a:extLst>
          </p:cNvPr>
          <p:cNvSpPr>
            <a:spLocks noGrp="1"/>
          </p:cNvSpPr>
          <p:nvPr/>
        </p:nvSpPr>
        <p:spPr>
          <a:xfrm>
            <a:off x="457200" y="5969000"/>
            <a:ext cx="11277600" cy="50800"/>
          </a:xfrm>
          <a:prstGeom prst="rect">
            <a:avLst/>
          </a:prstGeom>
          <a:solidFill>
            <a:srgbClr val="F59E0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ectionLabel">
            <a:extLst>
              <a:ext uri="{FF2B5EF4-FFF2-40B4-BE49-F238E27FC236}">
                <a16:creationId xmlns:a16="http://schemas.microsoft.com/office/drawing/2014/main" id="{FCE7571C-A01D-BDA0-E61A-A52AB582286A}"/>
              </a:ext>
            </a:extLst>
          </p:cNvPr>
          <p:cNvSpPr txBox="1"/>
          <p:nvPr/>
        </p:nvSpPr>
        <p:spPr>
          <a:xfrm>
            <a:off x="457200" y="1879600"/>
            <a:ext cx="9144000" cy="4572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59E0B"/>
                </a:solidFill>
                <a:effectLst/>
                <a:uLnTx/>
                <a:uFillTx/>
                <a:latin typeface="Open Sans" pitchFamily="34" charset="0"/>
                <a:ea typeface="+mn-ea"/>
                <a:cs typeface="+mn-cs"/>
              </a:rPr>
              <a:t>OVERVIEW OF BA250</a:t>
            </a:r>
          </a:p>
        </p:txBody>
      </p:sp>
      <p:sp>
        <p:nvSpPr>
          <p:cNvPr id="26" name="MainTitle">
            <a:extLst>
              <a:ext uri="{FF2B5EF4-FFF2-40B4-BE49-F238E27FC236}">
                <a16:creationId xmlns:a16="http://schemas.microsoft.com/office/drawing/2014/main" id="{2EA471BA-AEBB-2EF0-0149-7510ECF2ED4C}"/>
              </a:ext>
            </a:extLst>
          </p:cNvPr>
          <p:cNvSpPr txBox="1"/>
          <p:nvPr/>
        </p:nvSpPr>
        <p:spPr>
          <a:xfrm>
            <a:off x="457200" y="2413000"/>
            <a:ext cx="9144000" cy="20320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Open Sans" pitchFamily="34" charset="0"/>
                <a:ea typeface="+mn-ea"/>
                <a:cs typeface="+mn-cs"/>
              </a:rPr>
              <a:t>Modal Summary</a:t>
            </a:r>
          </a:p>
        </p:txBody>
      </p:sp>
      <p:sp>
        <p:nvSpPr>
          <p:cNvPr id="27" name="Subtitle">
            <a:extLst>
              <a:ext uri="{FF2B5EF4-FFF2-40B4-BE49-F238E27FC236}">
                <a16:creationId xmlns:a16="http://schemas.microsoft.com/office/drawing/2014/main" id="{74C5D665-0253-456A-1420-4E0F93A709FA}"/>
              </a:ext>
            </a:extLst>
          </p:cNvPr>
          <p:cNvSpPr txBox="1"/>
          <p:nvPr/>
        </p:nvSpPr>
        <p:spPr>
          <a:xfrm>
            <a:off x="457200" y="4546600"/>
            <a:ext cx="9849678" cy="609600"/>
          </a:xfrm>
          <a:prstGeom prst="rect">
            <a:avLst/>
          </a:prstGeom>
          <a:noFill/>
          <a:ln>
            <a:noFill/>
          </a:ln>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ECBDC"/>
                </a:solidFill>
                <a:effectLst/>
                <a:uLnTx/>
                <a:uFillTx/>
                <a:latin typeface="Open Sans" pitchFamily="34" charset="0"/>
                <a:ea typeface="+mn-ea"/>
                <a:cs typeface="+mn-cs"/>
              </a:rPr>
              <a:t>Active Transportation, Transit, Passenger Rail, and Project Delivery</a:t>
            </a:r>
          </a:p>
        </p:txBody>
      </p:sp>
      <p:sp>
        <p:nvSpPr>
          <p:cNvPr id="28" name="AmpoLogo">
            <a:extLst>
              <a:ext uri="{FF2B5EF4-FFF2-40B4-BE49-F238E27FC236}">
                <a16:creationId xmlns:a16="http://schemas.microsoft.com/office/drawing/2014/main" id="{D06DB7EA-B313-37CF-F103-581928F620D2}"/>
              </a:ext>
            </a:extLst>
          </p:cNvPr>
          <p:cNvSpPr txBox="1"/>
          <p:nvPr/>
        </p:nvSpPr>
        <p:spPr>
          <a:xfrm>
            <a:off x="10718800" y="6502400"/>
            <a:ext cx="1473200" cy="330200"/>
          </a:xfrm>
          <a:prstGeom prst="rect">
            <a:avLst/>
          </a:prstGeom>
          <a:noFill/>
          <a:ln>
            <a:noFill/>
          </a:ln>
        </p:spPr>
        <p:txBody>
          <a:bodyPr wrap="square"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ECBDC"/>
                </a:solidFill>
                <a:effectLst/>
                <a:uLnTx/>
                <a:uFillTx/>
                <a:latin typeface="Open Sans" pitchFamily="34" charset="0"/>
                <a:ea typeface="+mn-ea"/>
                <a:cs typeface="+mn-cs"/>
              </a:rPr>
              <a:t>AMPO.ORG</a:t>
            </a:r>
          </a:p>
        </p:txBody>
      </p:sp>
      <p:pic>
        <p:nvPicPr>
          <p:cNvPr id="29" name="Graphic 29" descr="Train with solid fill">
            <a:extLst>
              <a:ext uri="{FF2B5EF4-FFF2-40B4-BE49-F238E27FC236}">
                <a16:creationId xmlns:a16="http://schemas.microsoft.com/office/drawing/2014/main" id="{F6BD1B31-5F49-55BD-7701-E28204AF9EC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033000" y="381000"/>
            <a:ext cx="1651000" cy="1651000"/>
          </a:xfrm>
          <a:prstGeom prst="rect">
            <a:avLst/>
          </a:prstGeom>
        </p:spPr>
      </p:pic>
    </p:spTree>
    <p:extLst>
      <p:ext uri="{BB962C8B-B14F-4D97-AF65-F5344CB8AC3E}">
        <p14:creationId xmlns:p14="http://schemas.microsoft.com/office/powerpoint/2010/main" val="4290663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457E96-8783-B779-9E45-623353C76D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A2AA29-ECF6-5C89-5CC1-1136332B7262}"/>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F98FBA-183F-8270-A26E-D13A4207D437}"/>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80C91E35-E2E2-883D-4E38-027C1EC95374}"/>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Active Transportation</a:t>
            </a:r>
          </a:p>
        </p:txBody>
      </p:sp>
      <p:sp>
        <p:nvSpPr>
          <p:cNvPr id="20" name="TAPHdr"/>
          <p:cNvSpPr>
            <a:spLocks noGrp="1"/>
          </p:cNvSpPr>
          <p:nvPr/>
        </p:nvSpPr>
        <p:spPr>
          <a:xfrm>
            <a:off x="512064" y="1388872"/>
            <a:ext cx="5562600" cy="406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Transportation Alternatives (TAP)</a:t>
            </a:r>
          </a:p>
        </p:txBody>
      </p:sp>
      <p:sp>
        <p:nvSpPr>
          <p:cNvPr id="21" name="TAPBody"/>
          <p:cNvSpPr>
            <a:spLocks noGrp="1"/>
          </p:cNvSpPr>
          <p:nvPr/>
        </p:nvSpPr>
        <p:spPr>
          <a:xfrm>
            <a:off x="512064" y="1795272"/>
            <a:ext cx="5562600" cy="1168400"/>
          </a:xfrm>
          <a:prstGeom prst="rect">
            <a:avLst/>
          </a:prstGeom>
          <a:solidFill>
            <a:srgbClr val="F2F8FB"/>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$1.6B/year</a:t>
            </a: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largest dedicated federal active transportation source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C75B00"/>
                </a:solidFill>
                <a:effectLst/>
                <a:uLnTx/>
                <a:uFillTx/>
                <a:latin typeface="Open Sans" panose="020B0606030504020204" pitchFamily="34" charset="0"/>
                <a:ea typeface="+mn-ea"/>
                <a:cs typeface="+mn-cs"/>
              </a:rPr>
              <a:t>⚠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Easier for states to transfer TAP funds away from bike/ped uses</a:t>
            </a:r>
          </a:p>
        </p:txBody>
      </p:sp>
      <p:sp>
        <p:nvSpPr>
          <p:cNvPr id="22" name="TAPBar"/>
          <p:cNvSpPr>
            <a:spLocks noGrp="1"/>
          </p:cNvSpPr>
          <p:nvPr/>
        </p:nvSpPr>
        <p:spPr>
          <a:xfrm>
            <a:off x="512064" y="1795272"/>
            <a:ext cx="63500" cy="11684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3" name="RTPHdr"/>
          <p:cNvSpPr>
            <a:spLocks noGrp="1"/>
          </p:cNvSpPr>
          <p:nvPr/>
        </p:nvSpPr>
        <p:spPr>
          <a:xfrm>
            <a:off x="6227064" y="1388872"/>
            <a:ext cx="5562600" cy="406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Recreational Trails Program (RTP)</a:t>
            </a:r>
          </a:p>
        </p:txBody>
      </p:sp>
      <p:sp>
        <p:nvSpPr>
          <p:cNvPr id="24" name="RTPBody"/>
          <p:cNvSpPr>
            <a:spLocks noGrp="1"/>
          </p:cNvSpPr>
          <p:nvPr/>
        </p:nvSpPr>
        <p:spPr>
          <a:xfrm>
            <a:off x="6227064" y="1795272"/>
            <a:ext cx="5562600" cy="1168400"/>
          </a:xfrm>
          <a:prstGeom prst="rect">
            <a:avLst/>
          </a:prstGeom>
          <a:solidFill>
            <a:srgbClr val="F2F8FB"/>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$84M/year</a:t>
            </a: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stable, no significant increase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1A7A4A"/>
                </a:solidFill>
                <a:effectLst/>
                <a:uLnTx/>
                <a:uFillTx/>
                <a:latin typeface="Open Sans" panose="020B0606030504020204" pitchFamily="34" charset="0"/>
                <a:ea typeface="+mn-ea"/>
                <a:cs typeface="+mn-cs"/>
              </a:rPr>
              <a:t>✓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E-bikes now allowed on non-motorized RTP trails</a:t>
            </a:r>
          </a:p>
        </p:txBody>
      </p:sp>
      <p:sp>
        <p:nvSpPr>
          <p:cNvPr id="25" name="RTPBar"/>
          <p:cNvSpPr>
            <a:spLocks noGrp="1"/>
          </p:cNvSpPr>
          <p:nvPr/>
        </p:nvSpPr>
        <p:spPr>
          <a:xfrm>
            <a:off x="6227064" y="1795272"/>
            <a:ext cx="63500" cy="11684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6" name="ATIIPHdr"/>
          <p:cNvSpPr>
            <a:spLocks noGrp="1"/>
          </p:cNvSpPr>
          <p:nvPr/>
        </p:nvSpPr>
        <p:spPr>
          <a:xfrm>
            <a:off x="512064" y="3090672"/>
            <a:ext cx="5562600" cy="406400"/>
          </a:xfrm>
          <a:prstGeom prst="rect">
            <a:avLst/>
          </a:prstGeom>
          <a:solidFill>
            <a:srgbClr val="9B2335"/>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ATIIP — Eliminated</a:t>
            </a:r>
          </a:p>
        </p:txBody>
      </p:sp>
      <p:sp>
        <p:nvSpPr>
          <p:cNvPr id="27" name="ATIIPBody"/>
          <p:cNvSpPr>
            <a:spLocks noGrp="1"/>
          </p:cNvSpPr>
          <p:nvPr/>
        </p:nvSpPr>
        <p:spPr>
          <a:xfrm>
            <a:off x="512064" y="3497072"/>
            <a:ext cx="5562600" cy="1168400"/>
          </a:xfrm>
          <a:prstGeom prst="rect">
            <a:avLst/>
          </a:prstGeom>
          <a:solidFill>
            <a:srgbClr val="FFF3E6"/>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B2335"/>
                </a:solidFill>
                <a:effectLst/>
                <a:uLnTx/>
                <a:uFillTx/>
                <a:latin typeface="Open Sans" panose="020B0606030504020204" pitchFamily="34" charset="0"/>
                <a:ea typeface="+mn-ea"/>
                <a:cs typeface="+mn-cs"/>
              </a:rPr>
              <a:t>✕  Program repealed</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The Active Transportation Infrastructure Investment Program is eliminated under BA250</a:t>
            </a:r>
          </a:p>
        </p:txBody>
      </p:sp>
      <p:sp>
        <p:nvSpPr>
          <p:cNvPr id="28" name="ATIIPBar"/>
          <p:cNvSpPr>
            <a:spLocks noGrp="1"/>
          </p:cNvSpPr>
          <p:nvPr/>
        </p:nvSpPr>
        <p:spPr>
          <a:xfrm>
            <a:off x="512064" y="3497072"/>
            <a:ext cx="63500" cy="1168400"/>
          </a:xfrm>
          <a:prstGeom prst="rect">
            <a:avLst/>
          </a:prstGeom>
          <a:solidFill>
            <a:srgbClr val="9B233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9" name="MicroHdr"/>
          <p:cNvSpPr>
            <a:spLocks noGrp="1"/>
          </p:cNvSpPr>
          <p:nvPr/>
        </p:nvSpPr>
        <p:spPr>
          <a:xfrm>
            <a:off x="6227064" y="3090672"/>
            <a:ext cx="5562600" cy="406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Micromobility &amp; E-Bike Safety</a:t>
            </a:r>
          </a:p>
        </p:txBody>
      </p:sp>
      <p:sp>
        <p:nvSpPr>
          <p:cNvPr id="30" name="MicroBody"/>
          <p:cNvSpPr>
            <a:spLocks noGrp="1"/>
          </p:cNvSpPr>
          <p:nvPr/>
        </p:nvSpPr>
        <p:spPr>
          <a:xfrm>
            <a:off x="6227064" y="3497072"/>
            <a:ext cx="5562600" cy="1168400"/>
          </a:xfrm>
          <a:prstGeom prst="rect">
            <a:avLst/>
          </a:prstGeom>
          <a:solidFill>
            <a:srgbClr val="F2F8FB"/>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Federal study on micromobility safety and children</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C75B00"/>
                </a:solidFill>
                <a:effectLst/>
                <a:uLnTx/>
                <a:uFillTx/>
                <a:latin typeface="Open Sans" panose="020B0606030504020204" pitchFamily="34" charset="0"/>
                <a:ea typeface="+mn-ea"/>
                <a:cs typeface="+mn-cs"/>
              </a:rPr>
              <a:t>⚠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Does not address high-speed e-motor devices</a:t>
            </a:r>
          </a:p>
        </p:txBody>
      </p:sp>
      <p:sp>
        <p:nvSpPr>
          <p:cNvPr id="31" name="MicroBar"/>
          <p:cNvSpPr>
            <a:spLocks noGrp="1"/>
          </p:cNvSpPr>
          <p:nvPr/>
        </p:nvSpPr>
        <p:spPr>
          <a:xfrm>
            <a:off x="6227064" y="3497072"/>
            <a:ext cx="63500" cy="11684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2" name="ProjDelHdr"/>
          <p:cNvSpPr>
            <a:spLocks noGrp="1"/>
          </p:cNvSpPr>
          <p:nvPr/>
        </p:nvSpPr>
        <p:spPr>
          <a:xfrm>
            <a:off x="512064" y="4792472"/>
            <a:ext cx="5562600" cy="406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Project Delivery &amp; Permitting</a:t>
            </a:r>
          </a:p>
        </p:txBody>
      </p:sp>
      <p:sp>
        <p:nvSpPr>
          <p:cNvPr id="33" name="ProjDelBody"/>
          <p:cNvSpPr>
            <a:spLocks noGrp="1"/>
          </p:cNvSpPr>
          <p:nvPr/>
        </p:nvSpPr>
        <p:spPr>
          <a:xfrm>
            <a:off x="512064" y="5198872"/>
            <a:ext cx="5562600" cy="1168400"/>
          </a:xfrm>
          <a:prstGeom prst="rect">
            <a:avLst/>
          </a:prstGeom>
          <a:solidFill>
            <a:srgbClr val="F2F8FB"/>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USDOT directed to clarify when bike/ped infrastructure projects qualify for </a:t>
            </a: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accelerated environmental review</a:t>
            </a:r>
          </a:p>
        </p:txBody>
      </p:sp>
      <p:sp>
        <p:nvSpPr>
          <p:cNvPr id="34" name="ProjDelBar"/>
          <p:cNvSpPr>
            <a:spLocks noGrp="1"/>
          </p:cNvSpPr>
          <p:nvPr/>
        </p:nvSpPr>
        <p:spPr>
          <a:xfrm>
            <a:off x="512064" y="5198872"/>
            <a:ext cx="63500" cy="11684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5" name="VehSafeHdr"/>
          <p:cNvSpPr>
            <a:spLocks noGrp="1"/>
          </p:cNvSpPr>
          <p:nvPr/>
        </p:nvSpPr>
        <p:spPr>
          <a:xfrm>
            <a:off x="6227064" y="4792472"/>
            <a:ext cx="5562600" cy="406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Vehicle &amp; Battery Safety</a:t>
            </a:r>
          </a:p>
        </p:txBody>
      </p:sp>
      <p:sp>
        <p:nvSpPr>
          <p:cNvPr id="36" name="VehSafeBody"/>
          <p:cNvSpPr>
            <a:spLocks noGrp="1"/>
          </p:cNvSpPr>
          <p:nvPr/>
        </p:nvSpPr>
        <p:spPr>
          <a:xfrm>
            <a:off x="6227064" y="5198872"/>
            <a:ext cx="5562600" cy="1168400"/>
          </a:xfrm>
          <a:prstGeom prst="rect">
            <a:avLst/>
          </a:prstGeom>
          <a:solidFill>
            <a:srgbClr val="F2F8FB"/>
          </a:solidFill>
        </p:spPr>
        <p:txBody>
          <a:bodyPr lIns="736600" tIns="101600" rIns="127000" bIns="762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Advances crash avoidance tech to improve </a:t>
            </a:r>
            <a:r>
              <a:rPr kumimoji="0" lang="en-US" sz="16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detection of cyclists &amp; pedestrians. </a:t>
            </a:r>
            <a:r>
              <a:rPr kumimoji="0" lang="en-US" sz="16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Lithium-ion battery safety standards for e-bikes &amp; micromobility.</a:t>
            </a:r>
          </a:p>
        </p:txBody>
      </p:sp>
      <p:sp>
        <p:nvSpPr>
          <p:cNvPr id="37" name="VehSafeBar"/>
          <p:cNvSpPr>
            <a:spLocks noGrp="1"/>
          </p:cNvSpPr>
          <p:nvPr/>
        </p:nvSpPr>
        <p:spPr>
          <a:xfrm>
            <a:off x="6227064" y="5198872"/>
            <a:ext cx="63500" cy="1168400"/>
          </a:xfrm>
          <a:prstGeom prst="rect">
            <a:avLst/>
          </a:prstGeom>
          <a:solidFill>
            <a:srgbClr val="004D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38" name="Graphic 38" descr="Bike icon — TAP card"/>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236" y="1914652"/>
            <a:ext cx="482600" cy="482600"/>
          </a:xfrm>
          <a:prstGeom prst="rect">
            <a:avLst/>
          </a:prstGeom>
        </p:spPr>
      </p:pic>
      <p:pic>
        <p:nvPicPr>
          <p:cNvPr id="39" name="Graphic 39" descr="Walk icon — RTP card"/>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45428" y="1914652"/>
            <a:ext cx="482600" cy="482600"/>
          </a:xfrm>
          <a:prstGeom prst="rect">
            <a:avLst/>
          </a:prstGeom>
        </p:spPr>
      </p:pic>
      <p:pic>
        <p:nvPicPr>
          <p:cNvPr id="40" name="Graphic 40" descr="Eliminated icon — ATIIP card"/>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3664" y="3645055"/>
            <a:ext cx="482600" cy="482600"/>
          </a:xfrm>
          <a:prstGeom prst="rect">
            <a:avLst/>
          </a:prstGeom>
        </p:spPr>
      </p:pic>
      <p:pic>
        <p:nvPicPr>
          <p:cNvPr id="41" name="Graphic 41" descr="Scooter icon — Micromobility card"/>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42380" y="3598672"/>
            <a:ext cx="482600" cy="482600"/>
          </a:xfrm>
          <a:prstGeom prst="rect">
            <a:avLst/>
          </a:prstGeom>
        </p:spPr>
      </p:pic>
      <p:pic>
        <p:nvPicPr>
          <p:cNvPr id="42" name="Graphic 42" descr="Clipboard icon — Project Delivery card"/>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3664" y="5318252"/>
            <a:ext cx="482600" cy="482600"/>
          </a:xfrm>
          <a:prstGeom prst="rect">
            <a:avLst/>
          </a:prstGeom>
        </p:spPr>
      </p:pic>
      <p:pic>
        <p:nvPicPr>
          <p:cNvPr id="43" name="Graphic 43" descr="Car mechanic icon — Vehicle Safety card"/>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342380" y="5346855"/>
            <a:ext cx="482600" cy="482600"/>
          </a:xfrm>
          <a:prstGeom prst="rect">
            <a:avLst/>
          </a:prstGeom>
        </p:spPr>
      </p:pic>
    </p:spTree>
    <p:extLst>
      <p:ext uri="{BB962C8B-B14F-4D97-AF65-F5344CB8AC3E}">
        <p14:creationId xmlns:p14="http://schemas.microsoft.com/office/powerpoint/2010/main" val="2707681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BF6D56-A70D-3935-5067-FAC4A17CE6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3EA15D-D210-660B-C609-CCAE78171334}"/>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78B959F-928D-7367-9E8F-205C9665A46E}"/>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7587B9BC-48BA-5745-AF7B-25F1C23EBEC6}"/>
              </a:ext>
            </a:extLst>
          </p:cNvPr>
          <p:cNvSpPr txBox="1">
            <a:spLocks/>
          </p:cNvSpPr>
          <p:nvPr/>
        </p:nvSpPr>
        <p:spPr>
          <a:xfrm>
            <a:off x="0" y="177201"/>
            <a:ext cx="12192000" cy="844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ontserrat Medium" panose="00000600000000000000" pitchFamily="2" charset="0"/>
                <a:ea typeface="+mj-ea"/>
                <a:cs typeface="+mj-cs"/>
              </a:rPr>
              <a:t>Transit Overview</a:t>
            </a:r>
            <a:endParaRPr kumimoji="0" lang="en-US" sz="3600" b="0" i="0" u="none" strike="noStrike" kern="1200" cap="none" spc="0" normalizeH="0" baseline="0" noProof="0">
              <a:ln>
                <a:noFill/>
              </a:ln>
              <a:solidFill>
                <a:srgbClr val="F59E0B"/>
              </a:solidFill>
              <a:effectLst/>
              <a:uLnTx/>
              <a:uFillTx/>
              <a:latin typeface="Montserrat Medium" panose="00000600000000000000" pitchFamily="2" charset="0"/>
              <a:ea typeface="+mj-ea"/>
              <a:cs typeface="+mj-cs"/>
            </a:endParaRPr>
          </a:p>
        </p:txBody>
      </p:sp>
      <p:sp>
        <p:nvSpPr>
          <p:cNvPr id="20" name="HeroBar"/>
          <p:cNvSpPr>
            <a:spLocks noGrp="1"/>
          </p:cNvSpPr>
          <p:nvPr/>
        </p:nvSpPr>
        <p:spPr>
          <a:xfrm>
            <a:off x="457200" y="1347086"/>
            <a:ext cx="11455400" cy="5842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itchFamily="34" charset="0"/>
                <a:ea typeface="+mn-ea"/>
                <a:cs typeface="+mn-cs"/>
              </a:rPr>
              <a:t>$87.6 Billion</a:t>
            </a:r>
            <a:r>
              <a:rPr kumimoji="0" lang="en-US" sz="1600" b="0" i="0" u="none" strike="noStrike" kern="1200" cap="none" spc="0" normalizeH="0" baseline="0" noProof="0">
                <a:ln>
                  <a:noFill/>
                </a:ln>
                <a:solidFill>
                  <a:srgbClr val="FFFFFF"/>
                </a:solidFill>
                <a:effectLst/>
                <a:uLnTx/>
                <a:uFillTx/>
                <a:latin typeface="Open Sans" pitchFamily="34" charset="0"/>
                <a:ea typeface="+mn-ea"/>
                <a:cs typeface="+mn-cs"/>
              </a:rPr>
              <a:t>  over 5 years  </a:t>
            </a:r>
            <a:r>
              <a:rPr kumimoji="0" lang="en-US" sz="1600" b="0" i="0" u="none" strike="noStrike" kern="1200" cap="none" spc="0" normalizeH="0" baseline="0" noProof="0">
                <a:ln>
                  <a:noFill/>
                </a:ln>
                <a:solidFill>
                  <a:srgbClr val="F59E0B"/>
                </a:solidFill>
                <a:effectLst/>
                <a:uLnTx/>
                <a:uFillTx/>
                <a:latin typeface="Open Sans" pitchFamily="34" charset="0"/>
                <a:ea typeface="+mn-ea"/>
                <a:cs typeface="+mn-cs"/>
              </a:rPr>
              <a:t>|</a:t>
            </a:r>
            <a:r>
              <a:rPr kumimoji="0" lang="en-US" sz="1600" b="1" i="0" u="none" strike="noStrike" kern="1200" cap="none" spc="0" normalizeH="0" baseline="0" noProof="0">
                <a:ln>
                  <a:noFill/>
                </a:ln>
                <a:solidFill>
                  <a:srgbClr val="F59E0B"/>
                </a:solidFill>
                <a:effectLst/>
                <a:uLnTx/>
                <a:uFillTx/>
                <a:latin typeface="Open Sans" pitchFamily="34" charset="0"/>
                <a:ea typeface="+mn-ea"/>
                <a:cs typeface="+mn-cs"/>
              </a:rPr>
              <a:t>  ⚠ Decrease from IIJA levels  </a:t>
            </a:r>
            <a:r>
              <a:rPr kumimoji="0" lang="en-US" sz="1600" b="0" i="0" u="none" strike="noStrike" kern="1200" cap="none" spc="0" normalizeH="0" baseline="0" noProof="0">
                <a:ln>
                  <a:noFill/>
                </a:ln>
                <a:solidFill>
                  <a:srgbClr val="F59E0B"/>
                </a:solidFill>
                <a:effectLst/>
                <a:uLnTx/>
                <a:uFillTx/>
                <a:latin typeface="Open Sans" pitchFamily="34" charset="0"/>
                <a:ea typeface="+mn-ea"/>
                <a:cs typeface="+mn-cs"/>
              </a:rPr>
              <a:t>|  </a:t>
            </a:r>
            <a:r>
              <a:rPr kumimoji="0" lang="en-US" sz="1600" b="1" i="0" u="none" strike="noStrike" kern="1200" cap="none" spc="0" normalizeH="0" baseline="0" noProof="0">
                <a:ln>
                  <a:noFill/>
                </a:ln>
                <a:solidFill>
                  <a:srgbClr val="F59E0B"/>
                </a:solidFill>
                <a:effectLst/>
                <a:uLnTx/>
                <a:uFillTx/>
                <a:latin typeface="Open Sans" pitchFamily="34" charset="0"/>
                <a:ea typeface="+mn-ea"/>
                <a:cs typeface="+mn-cs"/>
              </a:rPr>
              <a:t>Significant structural changes</a:t>
            </a:r>
          </a:p>
        </p:txBody>
      </p:sp>
      <p:sp>
        <p:nvSpPr>
          <p:cNvPr id="30" name="Card1Hdr"/>
          <p:cNvSpPr>
            <a:spLocks noGrp="1"/>
          </p:cNvSpPr>
          <p:nvPr/>
        </p:nvSpPr>
        <p:spPr>
          <a:xfrm>
            <a:off x="457200" y="2067651"/>
            <a:ext cx="5638800" cy="457200"/>
          </a:xfrm>
          <a:prstGeom prst="rect">
            <a:avLst/>
          </a:prstGeom>
          <a:solidFill>
            <a:srgbClr val="054766"/>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34" charset="0"/>
                <a:ea typeface="+mn-ea"/>
                <a:cs typeface="+mn-cs"/>
              </a:rPr>
              <a:t>  Consolidated Transit Block Grant</a:t>
            </a:r>
          </a:p>
        </p:txBody>
      </p:sp>
      <p:sp>
        <p:nvSpPr>
          <p:cNvPr id="31" name="Card1Body"/>
          <p:cNvSpPr>
            <a:spLocks noGrp="1"/>
          </p:cNvSpPr>
          <p:nvPr/>
        </p:nvSpPr>
        <p:spPr>
          <a:xfrm>
            <a:off x="457200" y="2524851"/>
            <a:ext cx="5638800" cy="1574800"/>
          </a:xfrm>
          <a:prstGeom prst="rect">
            <a:avLst/>
          </a:prstGeom>
          <a:solidFill>
            <a:srgbClr val="F2F8FB"/>
          </a:solidFill>
        </p:spPr>
        <p:txBody>
          <a:bodyPr lIns="127000" tIns="101600" rIns="127000" bIns="7620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States may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consolidate 6 FTA formula programs</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into a single lump-sum grant</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solidFill>
                  <a:srgbClr val="1A7A4A"/>
                </a:solidFill>
                <a:effectLst/>
                <a:uLnTx/>
                <a:uFillTx/>
                <a:latin typeface="Open Sans" panose="020B0606030504020204" pitchFamily="34" charset="0"/>
                <a:ea typeface="+mn-ea"/>
                <a:cs typeface="+mn-cs"/>
              </a:rPr>
              <a:t>✓ </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Primary UZAs (3.5M+ or multi-state 200K+)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excluded</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 retain direct FTA relationship</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MPOs in participating UZAs </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must be consulted</a:t>
            </a:r>
          </a:p>
        </p:txBody>
      </p:sp>
      <p:sp>
        <p:nvSpPr>
          <p:cNvPr id="32" name="Card2Hdr"/>
          <p:cNvSpPr>
            <a:spLocks noGrp="1"/>
          </p:cNvSpPr>
          <p:nvPr/>
        </p:nvSpPr>
        <p:spPr>
          <a:xfrm>
            <a:off x="6273800" y="2067651"/>
            <a:ext cx="5638800" cy="457200"/>
          </a:xfrm>
          <a:prstGeom prst="rect">
            <a:avLst/>
          </a:prstGeom>
          <a:solidFill>
            <a:srgbClr val="054766"/>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34" charset="0"/>
                <a:ea typeface="+mn-ea"/>
                <a:cs typeface="+mn-cs"/>
              </a:rPr>
              <a:t>  Urbanized Area Formula — Sec. 5307</a:t>
            </a:r>
          </a:p>
        </p:txBody>
      </p:sp>
      <p:sp>
        <p:nvSpPr>
          <p:cNvPr id="33" name="Card2Body"/>
          <p:cNvSpPr>
            <a:spLocks noGrp="1"/>
          </p:cNvSpPr>
          <p:nvPr/>
        </p:nvSpPr>
        <p:spPr>
          <a:xfrm>
            <a:off x="6273800" y="2524851"/>
            <a:ext cx="5638800" cy="1574800"/>
          </a:xfrm>
          <a:prstGeom prst="rect">
            <a:avLst/>
          </a:prstGeom>
          <a:solidFill>
            <a:srgbClr val="F2F8FB"/>
          </a:solidFill>
        </p:spPr>
        <p:txBody>
          <a:bodyPr lIns="127000" tIns="101600" rIns="127000" bIns="7620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Expands operating assistance eligibility to systems operating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101–125 buses</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at peak</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Replaces public hearing requirement with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publish-and-comment process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Mandatory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1% floors</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for security and ADA accessibility</a:t>
            </a:r>
          </a:p>
        </p:txBody>
      </p:sp>
      <p:sp>
        <p:nvSpPr>
          <p:cNvPr id="34" name="Card3Hdr"/>
          <p:cNvSpPr>
            <a:spLocks noGrp="1"/>
          </p:cNvSpPr>
          <p:nvPr/>
        </p:nvSpPr>
        <p:spPr>
          <a:xfrm>
            <a:off x="457200" y="4226651"/>
            <a:ext cx="5638800" cy="457200"/>
          </a:xfrm>
          <a:prstGeom prst="rect">
            <a:avLst/>
          </a:prstGeom>
          <a:solidFill>
            <a:srgbClr val="054766"/>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34" charset="0"/>
                <a:ea typeface="+mn-ea"/>
                <a:cs typeface="+mn-cs"/>
              </a:rPr>
              <a:t>  Capital Investment Grants (CIG)</a:t>
            </a:r>
          </a:p>
        </p:txBody>
      </p:sp>
      <p:sp>
        <p:nvSpPr>
          <p:cNvPr id="35" name="Card3Body"/>
          <p:cNvSpPr>
            <a:spLocks noGrp="1"/>
          </p:cNvSpPr>
          <p:nvPr/>
        </p:nvSpPr>
        <p:spPr>
          <a:xfrm>
            <a:off x="457200" y="4683851"/>
            <a:ext cx="5638800" cy="1574800"/>
          </a:xfrm>
          <a:prstGeom prst="rect">
            <a:avLst/>
          </a:prstGeom>
          <a:solidFill>
            <a:srgbClr val="F2F8FB"/>
          </a:solidFill>
        </p:spPr>
        <p:txBody>
          <a:bodyPr lIns="127000" tIns="101600" rIns="127000" bIns="7620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"Small Starts" renamed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"Streamlined Starts"</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 eligibility raised to projects under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$1 billion</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Improved economic development ratings to incentivize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transit-oriented housing</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Program streamlined overall for faster project delivery</a:t>
            </a:r>
          </a:p>
        </p:txBody>
      </p:sp>
      <p:sp>
        <p:nvSpPr>
          <p:cNvPr id="36" name="Card4Hdr"/>
          <p:cNvSpPr>
            <a:spLocks noGrp="1"/>
          </p:cNvSpPr>
          <p:nvPr/>
        </p:nvSpPr>
        <p:spPr>
          <a:xfrm>
            <a:off x="6273800" y="4226651"/>
            <a:ext cx="5638800" cy="457200"/>
          </a:xfrm>
          <a:prstGeom prst="rect">
            <a:avLst/>
          </a:prstGeom>
          <a:solidFill>
            <a:srgbClr val="054766"/>
          </a:solidFill>
        </p:spPr>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itchFamily="34" charset="0"/>
                <a:ea typeface="+mn-ea"/>
                <a:cs typeface="+mn-cs"/>
              </a:rPr>
              <a:t>  MPO Planning &amp; Transit Oriented Development</a:t>
            </a:r>
          </a:p>
        </p:txBody>
      </p:sp>
      <p:sp>
        <p:nvSpPr>
          <p:cNvPr id="37" name="Card4Body"/>
          <p:cNvSpPr>
            <a:spLocks noGrp="1"/>
          </p:cNvSpPr>
          <p:nvPr/>
        </p:nvSpPr>
        <p:spPr>
          <a:xfrm>
            <a:off x="6273800" y="4683851"/>
            <a:ext cx="5638800" cy="1574800"/>
          </a:xfrm>
          <a:prstGeom prst="rect">
            <a:avLst/>
          </a:prstGeom>
          <a:solidFill>
            <a:srgbClr val="F2F8FB"/>
          </a:solidFill>
        </p:spPr>
        <p:txBody>
          <a:bodyPr lIns="127000" tIns="101600" rIns="127000" bIns="7620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Transit planning changes </a:t>
            </a: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mirror highway title</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 maintains consistency across modal planning</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500" b="1" i="0" u="none" strike="noStrike" kern="1200" cap="none" spc="0" normalizeH="0" baseline="0" noProof="0">
                <a:ln>
                  <a:noFill/>
                </a:ln>
                <a:solidFill>
                  <a:srgbClr val="054766"/>
                </a:solidFill>
                <a:effectLst/>
                <a:uLnTx/>
                <a:uFillTx/>
                <a:latin typeface="Open Sans" panose="020B0606030504020204" pitchFamily="34" charset="0"/>
                <a:ea typeface="+mn-ea"/>
                <a:cs typeface="+mn-cs"/>
              </a:rPr>
              <a:t>TOD Planning Program made permanent</a:t>
            </a:r>
            <a:r>
              <a:rPr kumimoji="0" lang="en-US" sz="15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and expanded to new fixed guideway and core capacity projects</a:t>
            </a:r>
          </a:p>
        </p:txBody>
      </p:sp>
    </p:spTree>
    <p:extLst>
      <p:ext uri="{BB962C8B-B14F-4D97-AF65-F5344CB8AC3E}">
        <p14:creationId xmlns:p14="http://schemas.microsoft.com/office/powerpoint/2010/main" val="294058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1287AF-DB13-6F05-30F2-5995E95BAC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88842AC-B348-39C9-7E02-E6B82A2D5AFD}"/>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132073E-9FB4-F132-9BBF-1CE1EE29DDF0}"/>
              </a:ext>
            </a:extLst>
          </p:cNvPr>
          <p:cNvPicPr/>
          <p:nvPr/>
        </p:nvPicPr>
        <p:blipFill>
          <a:blip r:embed="rId3">
            <a:alphaModFix amt="64000"/>
          </a:blip>
          <a:stretch>
            <a:fillRect/>
          </a:stretch>
        </p:blipFill>
        <p:spPr>
          <a:xfrm>
            <a:off x="-1" y="-7396"/>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D14BFEAA-FCDD-BBE1-C073-D47D67A76707}"/>
              </a:ext>
            </a:extLst>
          </p:cNvPr>
          <p:cNvSpPr txBox="1">
            <a:spLocks/>
          </p:cNvSpPr>
          <p:nvPr/>
        </p:nvSpPr>
        <p:spPr>
          <a:xfrm>
            <a:off x="1" y="5433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Passenger Rail Overview</a:t>
            </a:r>
          </a:p>
        </p:txBody>
      </p:sp>
      <p:sp>
        <p:nvSpPr>
          <p:cNvPr id="200" name="railBg"/>
          <p:cNvSpPr>
            <a:spLocks noGrp="1"/>
          </p:cNvSpPr>
          <p:nvPr/>
        </p:nvSpPr>
        <p:spPr>
          <a:xfrm>
            <a:off x="381000" y="1282687"/>
            <a:ext cx="11430000" cy="1752600"/>
          </a:xfrm>
          <a:prstGeom prst="roundRect">
            <a:avLst>
              <a:gd name="adj" fmla="val 10000"/>
            </a:avLst>
          </a:prstGeom>
          <a:solidFill>
            <a:srgbClr val="004D71"/>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railLeft"/>
          <p:cNvSpPr txBox="1">
            <a:spLocks noGrp="1"/>
          </p:cNvSpPr>
          <p:nvPr/>
        </p:nvSpPr>
        <p:spPr>
          <a:xfrm>
            <a:off x="609600" y="1440994"/>
            <a:ext cx="6527800" cy="14986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12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Rail Funding Structure</a:t>
            </a:r>
          </a:p>
          <a:p>
            <a:pPr marL="0" marR="0" lvl="0" indent="0" algn="l" defTabSz="914400" rtl="0" eaLnBrk="1" fontAlgn="auto" latinLnBrk="0" hangingPunct="1">
              <a:lnSpc>
                <a:spcPct val="100000"/>
              </a:lnSpc>
              <a:spcBef>
                <a:spcPts val="0"/>
              </a:spcBef>
              <a:spcAft>
                <a:spcPts val="120"/>
              </a:spcAft>
              <a:buClrTx/>
              <a:buSzTx/>
              <a:buFontTx/>
              <a:buNone/>
              <a:tabLst/>
              <a:defRPr/>
            </a:pPr>
            <a:r>
              <a:rPr kumimoji="0" lang="en-US" sz="1600" b="1" i="0" u="none" strike="noStrike" kern="1200" cap="none" spc="0" normalizeH="0" baseline="0" noProof="0">
                <a:ln>
                  <a:noFill/>
                </a:ln>
                <a:solidFill>
                  <a:srgbClr val="FFD166"/>
                </a:solidFill>
                <a:effectLst/>
                <a:uLnTx/>
                <a:uFillTx/>
                <a:latin typeface="Open Sans" panose="020B0606030504020204" pitchFamily="34" charset="0"/>
                <a:ea typeface="+mn-ea"/>
                <a:cs typeface="+mn-cs"/>
              </a:rPr>
              <a:t>⚠  No advance appropriations guarantee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Shifts from advance appropriations (IIJA) to </a:t>
            </a:r>
            <a:r>
              <a:rPr kumimoji="0" lang="en-US" sz="1400" b="1" i="0" u="none" strike="noStrike" kern="1200" cap="none" spc="0" normalizeH="0" baseline="0" noProof="0">
                <a:ln>
                  <a:noFill/>
                </a:ln>
                <a:solidFill>
                  <a:srgbClr val="C8E6F5"/>
                </a:solidFill>
                <a:effectLst/>
                <a:uLnTx/>
                <a:uFillTx/>
                <a:latin typeface="Open Sans" panose="020B0606030504020204" pitchFamily="34" charset="0"/>
                <a:ea typeface="+mn-ea"/>
                <a:cs typeface="+mn-cs"/>
              </a:rPr>
              <a:t>annual appropriations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Historical funding ~$3B/yr — far below the ~$13B/yr needed to fully  deliver on authorized levels.</a:t>
            </a:r>
          </a:p>
        </p:txBody>
      </p:sp>
      <p:sp>
        <p:nvSpPr>
          <p:cNvPr id="202" name="statBg0"/>
          <p:cNvSpPr>
            <a:spLocks noGrp="1"/>
          </p:cNvSpPr>
          <p:nvPr/>
        </p:nvSpPr>
        <p:spPr>
          <a:xfrm>
            <a:off x="7264400" y="1404383"/>
            <a:ext cx="1371600" cy="1447800"/>
          </a:xfrm>
          <a:prstGeom prst="roundRect">
            <a:avLst>
              <a:gd name="adj" fmla="val 20000"/>
            </a:avLst>
          </a:prstGeom>
          <a:solidFill>
            <a:srgbClr val="006B9A"/>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statTxt0"/>
          <p:cNvSpPr txBox="1">
            <a:spLocks noGrp="1"/>
          </p:cNvSpPr>
          <p:nvPr/>
        </p:nvSpPr>
        <p:spPr>
          <a:xfrm>
            <a:off x="7264400" y="1404383"/>
            <a:ext cx="1371600" cy="1447800"/>
          </a:xfrm>
          <a:prstGeom prst="rect">
            <a:avLst/>
          </a:prstGeom>
          <a:noFill/>
        </p:spPr>
        <p:txBody>
          <a:bodyPr wrap="square" lIns="76200" tIns="101600" rIns="76200" bIns="76200" anchor="ct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$63.9B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8DEFF"/>
                </a:solidFill>
                <a:effectLst/>
                <a:uLnTx/>
                <a:uFillTx/>
                <a:latin typeface="Open Sans" panose="020B0606030504020204" pitchFamily="34" charset="0"/>
                <a:ea typeface="+mn-ea"/>
                <a:cs typeface="+mn-cs"/>
              </a:rPr>
              <a:t>5-Year Authorization</a:t>
            </a:r>
          </a:p>
        </p:txBody>
      </p:sp>
      <p:sp>
        <p:nvSpPr>
          <p:cNvPr id="204" name="statBg1"/>
          <p:cNvSpPr>
            <a:spLocks noGrp="1"/>
          </p:cNvSpPr>
          <p:nvPr/>
        </p:nvSpPr>
        <p:spPr>
          <a:xfrm>
            <a:off x="8763000" y="1404383"/>
            <a:ext cx="1371600" cy="1447800"/>
          </a:xfrm>
          <a:prstGeom prst="roundRect">
            <a:avLst>
              <a:gd name="adj" fmla="val 20000"/>
            </a:avLst>
          </a:prstGeom>
          <a:solidFill>
            <a:srgbClr val="005580"/>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statTxt1"/>
          <p:cNvSpPr txBox="1">
            <a:spLocks noGrp="1"/>
          </p:cNvSpPr>
          <p:nvPr/>
        </p:nvSpPr>
        <p:spPr>
          <a:xfrm>
            <a:off x="8763000" y="1404383"/>
            <a:ext cx="1371600" cy="1447800"/>
          </a:xfrm>
          <a:prstGeom prst="rect">
            <a:avLst/>
          </a:prstGeom>
          <a:noFill/>
        </p:spPr>
        <p:txBody>
          <a:bodyPr wrap="square" lIns="76200" tIns="101600" rIns="76200" bIns="76200" anchor="ct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~$3B/yr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8DEFF"/>
                </a:solidFill>
                <a:effectLst/>
                <a:uLnTx/>
                <a:uFillTx/>
                <a:latin typeface="Open Sans" panose="020B0606030504020204" pitchFamily="34" charset="0"/>
                <a:ea typeface="+mn-ea"/>
                <a:cs typeface="+mn-cs"/>
              </a:rPr>
              <a:t>Historical Appropriation</a:t>
            </a:r>
          </a:p>
        </p:txBody>
      </p:sp>
      <p:sp>
        <p:nvSpPr>
          <p:cNvPr id="206" name="statBg2"/>
          <p:cNvSpPr>
            <a:spLocks noGrp="1"/>
          </p:cNvSpPr>
          <p:nvPr/>
        </p:nvSpPr>
        <p:spPr>
          <a:xfrm>
            <a:off x="10261600" y="1409309"/>
            <a:ext cx="1371600" cy="1447800"/>
          </a:xfrm>
          <a:prstGeom prst="roundRect">
            <a:avLst>
              <a:gd name="adj" fmla="val 20000"/>
            </a:avLst>
          </a:prstGeom>
          <a:solidFill>
            <a:srgbClr val="005070"/>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statTxt2"/>
          <p:cNvSpPr txBox="1">
            <a:spLocks noGrp="1"/>
          </p:cNvSpPr>
          <p:nvPr/>
        </p:nvSpPr>
        <p:spPr>
          <a:xfrm>
            <a:off x="10261600" y="1391231"/>
            <a:ext cx="1371600" cy="1447800"/>
          </a:xfrm>
          <a:prstGeom prst="rect">
            <a:avLst/>
          </a:prstGeom>
          <a:noFill/>
        </p:spPr>
        <p:txBody>
          <a:bodyPr wrap="square" lIns="76200" tIns="101600" rIns="76200" bIns="76200" anchor="ct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2000" b="1" i="0" u="none" strike="noStrike" kern="1200" cap="none" spc="0" normalizeH="0" baseline="0" noProof="0">
                <a:ln>
                  <a:noFill/>
                </a:ln>
                <a:solidFill>
                  <a:srgbClr val="FFB300"/>
                </a:solidFill>
                <a:effectLst/>
                <a:uLnTx/>
                <a:uFillTx/>
                <a:latin typeface="Open Sans" panose="020B0606030504020204" pitchFamily="34" charset="0"/>
                <a:ea typeface="+mn-ea"/>
                <a:cs typeface="+mn-cs"/>
              </a:rPr>
              <a:t>~$13B/yr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8DEFF"/>
                </a:solidFill>
                <a:effectLst/>
                <a:uLnTx/>
                <a:uFillTx/>
                <a:latin typeface="Open Sans" panose="020B0606030504020204" pitchFamily="34" charset="0"/>
                <a:ea typeface="+mn-ea"/>
                <a:cs typeface="+mn-cs"/>
              </a:rPr>
              <a:t>Needed to Fully Fund</a:t>
            </a:r>
          </a:p>
        </p:txBody>
      </p:sp>
      <p:sp>
        <p:nvSpPr>
          <p:cNvPr id="208" name="t2bg0"/>
          <p:cNvSpPr>
            <a:spLocks noGrp="1"/>
          </p:cNvSpPr>
          <p:nvPr/>
        </p:nvSpPr>
        <p:spPr>
          <a:xfrm>
            <a:off x="381000" y="3169696"/>
            <a:ext cx="3742267" cy="1600200"/>
          </a:xfrm>
          <a:prstGeom prst="roundRect">
            <a:avLst>
              <a:gd name="adj" fmla="val 10000"/>
            </a:avLst>
          </a:prstGeom>
          <a:solidFill>
            <a:srgbClr val="000F2B"/>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F2B"/>
              </a:solidFill>
              <a:effectLst/>
              <a:uLnTx/>
              <a:uFillTx/>
              <a:latin typeface="Calibri" panose="020F0502020204030204"/>
              <a:ea typeface="+mn-ea"/>
              <a:cs typeface="+mn-cs"/>
            </a:endParaRPr>
          </a:p>
        </p:txBody>
      </p:sp>
      <p:sp>
        <p:nvSpPr>
          <p:cNvPr id="209" name="t2txt0"/>
          <p:cNvSpPr txBox="1">
            <a:spLocks noGrp="1"/>
          </p:cNvSpPr>
          <p:nvPr/>
        </p:nvSpPr>
        <p:spPr>
          <a:xfrm>
            <a:off x="533400" y="3296696"/>
            <a:ext cx="3437467" cy="13716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8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NIPR Program</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800" b="1" i="0" u="none" strike="noStrike" kern="1200" cap="none" spc="0" normalizeH="0" baseline="0" noProof="0">
                <a:ln>
                  <a:noFill/>
                </a:ln>
                <a:solidFill>
                  <a:srgbClr val="D4EAF7"/>
                </a:solidFill>
                <a:effectLst/>
                <a:uLnTx/>
                <a:uFillTx/>
                <a:latin typeface="Open Sans" panose="020B0606030504020204" pitchFamily="34" charset="0"/>
                <a:ea typeface="+mn-ea"/>
                <a:cs typeface="+mn-cs"/>
              </a:rPr>
              <a:t>$18.5B  </a:t>
            </a:r>
            <a:r>
              <a:rPr kumimoji="0" lang="en-US" sz="1200" b="0" i="0" u="none" strike="noStrike" kern="1200" cap="none" spc="0" normalizeH="0" baseline="0" noProof="0">
                <a:ln>
                  <a:noFill/>
                </a:ln>
                <a:solidFill>
                  <a:srgbClr val="7BBFE0"/>
                </a:solidFill>
                <a:effectLst/>
                <a:uLnTx/>
                <a:uFillTx/>
                <a:latin typeface="Open Sans" panose="020B0606030504020204" pitchFamily="34" charset="0"/>
                <a:ea typeface="+mn-ea"/>
                <a:cs typeface="+mn-cs"/>
              </a:rPr>
              <a:t>Competitive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National Intercity Passenger Rail Partnership.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Expanded to non-Amtrak operators and interstate rail compacts.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Prioritizes financial sustainability.</a:t>
            </a:r>
          </a:p>
        </p:txBody>
      </p:sp>
      <p:sp>
        <p:nvSpPr>
          <p:cNvPr id="210" name="t2bg1"/>
          <p:cNvSpPr>
            <a:spLocks noGrp="1"/>
          </p:cNvSpPr>
          <p:nvPr/>
        </p:nvSpPr>
        <p:spPr>
          <a:xfrm>
            <a:off x="4224867" y="3169696"/>
            <a:ext cx="3742267" cy="1600200"/>
          </a:xfrm>
          <a:prstGeom prst="roundRect">
            <a:avLst>
              <a:gd name="adj" fmla="val 10000"/>
            </a:avLst>
          </a:prstGeom>
          <a:solidFill>
            <a:srgbClr val="000F2B"/>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t2txt1"/>
          <p:cNvSpPr txBox="1">
            <a:spLocks noGrp="1"/>
          </p:cNvSpPr>
          <p:nvPr/>
        </p:nvSpPr>
        <p:spPr>
          <a:xfrm>
            <a:off x="4377267" y="3296696"/>
            <a:ext cx="3437467" cy="13716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8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CRISI Program</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800" b="1" i="0" u="none" strike="noStrike" kern="1200" cap="none" spc="0" normalizeH="0" baseline="0" noProof="0">
                <a:ln>
                  <a:noFill/>
                </a:ln>
                <a:solidFill>
                  <a:srgbClr val="D4EAF7"/>
                </a:solidFill>
                <a:effectLst/>
                <a:uLnTx/>
                <a:uFillTx/>
                <a:latin typeface="Open Sans" panose="020B0606030504020204" pitchFamily="34" charset="0"/>
                <a:ea typeface="+mn-ea"/>
                <a:cs typeface="+mn-cs"/>
              </a:rPr>
              <a:t>$9.1B  </a:t>
            </a:r>
            <a:r>
              <a:rPr kumimoji="0" lang="en-US" sz="1200" b="0" i="0" u="none" strike="noStrike" kern="1200" cap="none" spc="0" normalizeH="0" baseline="0" noProof="0">
                <a:ln>
                  <a:noFill/>
                </a:ln>
                <a:solidFill>
                  <a:srgbClr val="7BBFE0"/>
                </a:solidFill>
                <a:effectLst/>
                <a:uLnTx/>
                <a:uFillTx/>
                <a:latin typeface="Open Sans" panose="020B0606030504020204" pitchFamily="34" charset="0"/>
                <a:ea typeface="+mn-ea"/>
                <a:cs typeface="+mn-cs"/>
              </a:rPr>
              <a:t>Safety &amp;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Consolidated Rail Infrastructure &amp; Safety Improvements.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Expanded eligibility: freight congestion, intercity expansion, safety tech.</a:t>
            </a:r>
          </a:p>
        </p:txBody>
      </p:sp>
      <p:sp>
        <p:nvSpPr>
          <p:cNvPr id="212" name="t2bg2"/>
          <p:cNvSpPr>
            <a:spLocks noGrp="1"/>
          </p:cNvSpPr>
          <p:nvPr/>
        </p:nvSpPr>
        <p:spPr>
          <a:xfrm>
            <a:off x="8068733" y="3169696"/>
            <a:ext cx="3742267" cy="1600200"/>
          </a:xfrm>
          <a:prstGeom prst="roundRect">
            <a:avLst>
              <a:gd name="adj" fmla="val 10000"/>
            </a:avLst>
          </a:prstGeom>
          <a:solidFill>
            <a:srgbClr val="000F2B"/>
          </a:solidFill>
          <a:ln w="0">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t2txt2"/>
          <p:cNvSpPr txBox="1">
            <a:spLocks noGrp="1"/>
          </p:cNvSpPr>
          <p:nvPr/>
        </p:nvSpPr>
        <p:spPr>
          <a:xfrm>
            <a:off x="8221133" y="3296696"/>
            <a:ext cx="3437467" cy="13716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8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Railroad Crossing Safety</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800" b="1" i="0" u="none" strike="noStrike" kern="1200" cap="none" spc="0" normalizeH="0" baseline="0" noProof="0">
                <a:ln>
                  <a:noFill/>
                </a:ln>
                <a:solidFill>
                  <a:srgbClr val="D4EAF7"/>
                </a:solidFill>
                <a:effectLst/>
                <a:uLnTx/>
                <a:uFillTx/>
                <a:latin typeface="Open Sans" panose="020B0606030504020204" pitchFamily="34" charset="0"/>
                <a:ea typeface="+mn-ea"/>
                <a:cs typeface="+mn-cs"/>
              </a:rPr>
              <a:t>$3.65B  </a:t>
            </a:r>
            <a:r>
              <a:rPr kumimoji="0" lang="en-US" sz="1200" b="0" i="0" u="none" strike="noStrike" kern="1200" cap="none" spc="0" normalizeH="0" baseline="0" noProof="0">
                <a:ln>
                  <a:noFill/>
                </a:ln>
                <a:solidFill>
                  <a:srgbClr val="7BBFE0"/>
                </a:solidFill>
                <a:effectLst/>
                <a:uLnTx/>
                <a:uFillTx/>
                <a:latin typeface="Open Sans" panose="020B0606030504020204" pitchFamily="34" charset="0"/>
                <a:ea typeface="+mn-ea"/>
                <a:cs typeface="+mn-cs"/>
              </a:rPr>
              <a:t>Grade Crossing Elimination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Expanded to rail-safety nonprofits. Advanced technology and data-driven safety improvements.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C8E6F5"/>
                </a:solidFill>
                <a:effectLst/>
                <a:uLnTx/>
                <a:uFillTx/>
                <a:latin typeface="Open Sans" panose="020B0606030504020204" pitchFamily="34" charset="0"/>
                <a:ea typeface="+mn-ea"/>
                <a:cs typeface="+mn-cs"/>
              </a:rPr>
              <a:t>Reduces mandatory transfer requirements.</a:t>
            </a:r>
          </a:p>
        </p:txBody>
      </p:sp>
      <p:sp>
        <p:nvSpPr>
          <p:cNvPr id="214" name="t3bg0"/>
          <p:cNvSpPr>
            <a:spLocks noGrp="1"/>
          </p:cNvSpPr>
          <p:nvPr/>
        </p:nvSpPr>
        <p:spPr>
          <a:xfrm>
            <a:off x="381000" y="4953000"/>
            <a:ext cx="2781300" cy="1371600"/>
          </a:xfrm>
          <a:prstGeom prst="roundRect">
            <a:avLst>
              <a:gd name="adj" fmla="val 10000"/>
            </a:avLst>
          </a:prstGeom>
          <a:solidFill>
            <a:srgbClr val="F2F8FB"/>
          </a:solidFill>
          <a:ln w="9144">
            <a:solidFill>
              <a:srgbClr val="A8CBD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t3txt0"/>
          <p:cNvSpPr txBox="1">
            <a:spLocks noGrp="1"/>
          </p:cNvSpPr>
          <p:nvPr/>
        </p:nvSpPr>
        <p:spPr>
          <a:xfrm>
            <a:off x="508000" y="5067300"/>
            <a:ext cx="2527300" cy="11684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Amtrak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New accountability rules: FOIA-style compliance, open board meetings, executive pay disclosure, OIG oversight</a:t>
            </a:r>
            <a:r>
              <a:rPr kumimoji="0" lang="en-US" sz="10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a:t>
            </a:r>
          </a:p>
        </p:txBody>
      </p:sp>
      <p:sp>
        <p:nvSpPr>
          <p:cNvPr id="216" name="t3bg1"/>
          <p:cNvSpPr>
            <a:spLocks noGrp="1"/>
          </p:cNvSpPr>
          <p:nvPr/>
        </p:nvSpPr>
        <p:spPr>
          <a:xfrm>
            <a:off x="3263900" y="4953000"/>
            <a:ext cx="2781300" cy="1371600"/>
          </a:xfrm>
          <a:prstGeom prst="roundRect">
            <a:avLst>
              <a:gd name="adj" fmla="val 10000"/>
            </a:avLst>
          </a:prstGeom>
          <a:solidFill>
            <a:srgbClr val="F2F8FB"/>
          </a:solidFill>
          <a:ln w="9144">
            <a:solidFill>
              <a:srgbClr val="A8CBD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t3txt1"/>
          <p:cNvSpPr txBox="1">
            <a:spLocks noGrp="1"/>
          </p:cNvSpPr>
          <p:nvPr/>
        </p:nvSpPr>
        <p:spPr>
          <a:xfrm>
            <a:off x="3390900" y="5067300"/>
            <a:ext cx="2527300" cy="11684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Equipment Pools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Interstate compacts may form shared equipment pools for procurement, leasing, and fleet management via RRIF loans.</a:t>
            </a:r>
          </a:p>
        </p:txBody>
      </p:sp>
      <p:sp>
        <p:nvSpPr>
          <p:cNvPr id="218" name="t3bg2"/>
          <p:cNvSpPr>
            <a:spLocks noGrp="1"/>
          </p:cNvSpPr>
          <p:nvPr/>
        </p:nvSpPr>
        <p:spPr>
          <a:xfrm>
            <a:off x="6146800" y="4953000"/>
            <a:ext cx="2781300" cy="1371600"/>
          </a:xfrm>
          <a:prstGeom prst="roundRect">
            <a:avLst>
              <a:gd name="adj" fmla="val 10000"/>
            </a:avLst>
          </a:prstGeom>
          <a:solidFill>
            <a:srgbClr val="F2F8FB"/>
          </a:solidFill>
          <a:ln w="9144">
            <a:solidFill>
              <a:srgbClr val="A8CBD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t3txt2"/>
          <p:cNvSpPr txBox="1">
            <a:spLocks noGrp="1"/>
          </p:cNvSpPr>
          <p:nvPr/>
        </p:nvSpPr>
        <p:spPr>
          <a:xfrm>
            <a:off x="6273800" y="5067300"/>
            <a:ext cx="2527300" cy="11684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Route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USDOT directed to study new corridors in Midwest, Texas, California, and Northeast</a:t>
            </a:r>
            <a:r>
              <a:rPr kumimoji="0" lang="en-US" sz="10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a:t>
            </a:r>
          </a:p>
        </p:txBody>
      </p:sp>
      <p:sp>
        <p:nvSpPr>
          <p:cNvPr id="220" name="t3bg3"/>
          <p:cNvSpPr>
            <a:spLocks noGrp="1"/>
          </p:cNvSpPr>
          <p:nvPr/>
        </p:nvSpPr>
        <p:spPr>
          <a:xfrm>
            <a:off x="9029700" y="4953000"/>
            <a:ext cx="2781300" cy="1371600"/>
          </a:xfrm>
          <a:prstGeom prst="roundRect">
            <a:avLst>
              <a:gd name="adj" fmla="val 10000"/>
            </a:avLst>
          </a:prstGeom>
          <a:solidFill>
            <a:srgbClr val="F2F8FB"/>
          </a:solidFill>
          <a:ln w="9144">
            <a:solidFill>
              <a:srgbClr val="A8CBD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t3txt3"/>
          <p:cNvSpPr txBox="1">
            <a:spLocks noGrp="1"/>
          </p:cNvSpPr>
          <p:nvPr/>
        </p:nvSpPr>
        <p:spPr>
          <a:xfrm>
            <a:off x="9156700" y="5067300"/>
            <a:ext cx="2527300" cy="1168400"/>
          </a:xfrm>
          <a:prstGeom prst="rect">
            <a:avLst/>
          </a:prstGeom>
          <a:noFill/>
        </p:spPr>
        <p:txBody>
          <a:bodyPr wrap="square" lIns="0" tIns="0" rIns="0" bIns="0" anchor="t"/>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Emergency Relief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New disaster recovery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A2A2A"/>
                </a:solidFill>
                <a:effectLst/>
                <a:uLnTx/>
                <a:uFillTx/>
                <a:latin typeface="Open Sans" panose="020B0606030504020204" pitchFamily="34" charset="0"/>
                <a:ea typeface="+mn-ea"/>
                <a:cs typeface="+mn-cs"/>
              </a:rPr>
              <a:t>Up to 80% federal cost share for states, agencies, and operators.</a:t>
            </a:r>
          </a:p>
        </p:txBody>
      </p:sp>
    </p:spTree>
    <p:extLst>
      <p:ext uri="{BB962C8B-B14F-4D97-AF65-F5344CB8AC3E}">
        <p14:creationId xmlns:p14="http://schemas.microsoft.com/office/powerpoint/2010/main" val="3504045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FE7B73-E44B-2FF3-C4A7-8AB7159674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928E82-88B3-A4C0-2F4F-76B3CC1DF70F}"/>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AC05B68-E0ED-59CA-81B5-C67E948A476D}"/>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C5EC9C31-CBE8-520D-4DFF-F1E0090F9281}"/>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Permitting and Project Readiness Overview</a:t>
            </a:r>
          </a:p>
        </p:txBody>
      </p:sp>
      <p:sp>
        <p:nvSpPr>
          <p:cNvPr id="20" name="HeroBar"/>
          <p:cNvSpPr>
            <a:spLocks noGrp="1"/>
          </p:cNvSpPr>
          <p:nvPr/>
        </p:nvSpPr>
        <p:spPr>
          <a:xfrm>
            <a:off x="479234" y="1402202"/>
            <a:ext cx="11277600" cy="533400"/>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NEPA Streamlining &amp; Permitting Reforms  </a:t>
            </a:r>
            <a:r>
              <a:rPr kumimoji="0" lang="en-US" sz="1800" b="0" i="0" u="none" strike="noStrike" kern="1200" cap="none" spc="0" normalizeH="0" baseline="0" noProof="0">
                <a:ln>
                  <a:noFill/>
                </a:ln>
                <a:solidFill>
                  <a:srgbClr val="A8D4E8"/>
                </a:solidFill>
                <a:effectLst/>
                <a:uLnTx/>
                <a:uFillTx/>
                <a:latin typeface="Open Sans" panose="020B0606030504020204" pitchFamily="34" charset="0"/>
                <a:ea typeface="+mn-ea"/>
                <a:cs typeface="+mn-cs"/>
              </a:rPr>
              <a:t>|  Accelerated delivery across all transportation modes</a:t>
            </a:r>
            <a:endParaRPr kumimoji="0" lang="en-US" sz="1600" b="0" i="0" u="none" strike="noStrike" kern="1200" cap="none" spc="0" normalizeH="0" baseline="0" noProof="0">
              <a:ln>
                <a:noFill/>
              </a:ln>
              <a:solidFill>
                <a:srgbClr val="A8D4E8"/>
              </a:solidFill>
              <a:effectLst/>
              <a:uLnTx/>
              <a:uFillTx/>
              <a:latin typeface="Open Sans" panose="020B0606030504020204" pitchFamily="34" charset="0"/>
              <a:ea typeface="+mn-ea"/>
              <a:cs typeface="+mn-cs"/>
            </a:endParaRPr>
          </a:p>
        </p:txBody>
      </p:sp>
      <p:sp>
        <p:nvSpPr>
          <p:cNvPr id="30" name="C1Hdr"/>
          <p:cNvSpPr>
            <a:spLocks noGrp="1"/>
          </p:cNvSpPr>
          <p:nvPr/>
        </p:nvSpPr>
        <p:spPr>
          <a:xfrm>
            <a:off x="479234" y="2062602"/>
            <a:ext cx="3657600" cy="680598"/>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MPO Planning → EIS</a:t>
            </a:r>
          </a:p>
        </p:txBody>
      </p:sp>
      <p:sp>
        <p:nvSpPr>
          <p:cNvPr id="31" name="C1Body"/>
          <p:cNvSpPr>
            <a:spLocks noGrp="1"/>
          </p:cNvSpPr>
          <p:nvPr/>
        </p:nvSpPr>
        <p:spPr>
          <a:xfrm>
            <a:off x="479234" y="2743198"/>
            <a:ext cx="3657600" cy="3637403"/>
          </a:xfrm>
          <a:prstGeom prst="rect">
            <a:avLst/>
          </a:prstGeom>
          <a:solidFill>
            <a:srgbClr val="F2F8FB"/>
          </a:solidFill>
        </p:spPr>
        <p:txBody>
          <a:bodyPr lIns="152400" tIns="152400" rIns="1524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Prior MPO planning analyses</a:t>
            </a: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can now be used to </a:t>
            </a:r>
            <a:r>
              <a:rPr kumimoji="0" lang="en-US" sz="17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eliminate alternatives</a:t>
            </a: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from detailed consideration in an Environmental Impact Statement</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700" b="1" i="0" u="none" strike="noStrike" kern="1200" cap="none" spc="0" normalizeH="0" baseline="0" noProof="0">
                <a:ln>
                  <a:noFill/>
                </a:ln>
                <a:solidFill>
                  <a:srgbClr val="1A7A4A"/>
                </a:solidFill>
                <a:effectLst/>
                <a:uLnTx/>
                <a:uFillTx/>
                <a:latin typeface="Open Sans" panose="020B0606030504020204" pitchFamily="34" charset="0"/>
                <a:ea typeface="+mn-ea"/>
                <a:cs typeface="+mn-cs"/>
              </a:rPr>
              <a:t>★  Most significant MPO-specific benefit in the permitting title</a:t>
            </a:r>
          </a:p>
        </p:txBody>
      </p:sp>
      <p:sp>
        <p:nvSpPr>
          <p:cNvPr id="32" name="C2Hdr"/>
          <p:cNvSpPr>
            <a:spLocks noGrp="1"/>
          </p:cNvSpPr>
          <p:nvPr/>
        </p:nvSpPr>
        <p:spPr>
          <a:xfrm>
            <a:off x="4289234" y="2062602"/>
            <a:ext cx="3657600" cy="680598"/>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Categorical Exclusions</a:t>
            </a:r>
          </a:p>
        </p:txBody>
      </p:sp>
      <p:sp>
        <p:nvSpPr>
          <p:cNvPr id="33" name="C2Body"/>
          <p:cNvSpPr>
            <a:spLocks noGrp="1"/>
          </p:cNvSpPr>
          <p:nvPr/>
        </p:nvSpPr>
        <p:spPr>
          <a:xfrm>
            <a:off x="4289234" y="2743200"/>
            <a:ext cx="3657600" cy="3637402"/>
          </a:xfrm>
          <a:prstGeom prst="rect">
            <a:avLst/>
          </a:prstGeom>
          <a:solidFill>
            <a:srgbClr val="F2F8FB"/>
          </a:solidFill>
        </p:spPr>
        <p:txBody>
          <a:bodyPr lIns="152400" tIns="152400" rIns="1524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D6C"/>
                </a:solidFill>
                <a:effectLst/>
                <a:uLnTx/>
                <a:uFillTx/>
                <a:latin typeface="Open Sans" panose="020B0606030504020204" pitchFamily="34" charset="0"/>
                <a:ea typeface="+mn-ea"/>
                <a:cs typeface="+mn-cs"/>
              </a:rPr>
              <a:t>Nearly Doubled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Federal share:  </a:t>
            </a:r>
            <a:r>
              <a:rPr kumimoji="0" lang="en-US" sz="21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$6M → $12M</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Total cost:  </a:t>
            </a:r>
            <a:r>
              <a:rPr kumimoji="0" lang="en-US" sz="21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$35M → $70M</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Secretary directed to reduce CE paperwork burden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Transit shelters in existing ROW </a:t>
            </a:r>
            <a:r>
              <a:rPr kumimoji="0" lang="en-US" sz="17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automatically exempt</a:t>
            </a:r>
          </a:p>
        </p:txBody>
      </p:sp>
      <p:sp>
        <p:nvSpPr>
          <p:cNvPr id="34" name="C3Hdr"/>
          <p:cNvSpPr>
            <a:spLocks noGrp="1"/>
          </p:cNvSpPr>
          <p:nvPr/>
        </p:nvSpPr>
        <p:spPr>
          <a:xfrm>
            <a:off x="8099234" y="2062602"/>
            <a:ext cx="3657600" cy="680596"/>
          </a:xfrm>
          <a:prstGeom prst="rect">
            <a:avLst/>
          </a:prstGeom>
          <a:solidFill>
            <a:srgbClr val="004D71"/>
          </a:solidFill>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Additional Reforms</a:t>
            </a:r>
          </a:p>
        </p:txBody>
      </p:sp>
      <p:sp>
        <p:nvSpPr>
          <p:cNvPr id="35" name="C3Body"/>
          <p:cNvSpPr>
            <a:spLocks noGrp="1"/>
          </p:cNvSpPr>
          <p:nvPr/>
        </p:nvSpPr>
        <p:spPr>
          <a:xfrm>
            <a:off x="8099234" y="2743198"/>
            <a:ext cx="3657600" cy="3637404"/>
          </a:xfrm>
          <a:prstGeom prst="rect">
            <a:avLst/>
          </a:prstGeom>
          <a:solidFill>
            <a:srgbClr val="F2F8FB"/>
          </a:solidFill>
        </p:spPr>
        <p:txBody>
          <a:bodyPr lIns="152400" tIns="152400" rIns="152400" bIns="1016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Transit CE Authority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UZAs over 200K may make CE determinations themselves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Streamlined Review Agreements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Expanded to all modes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Terms: </a:t>
            </a:r>
            <a:r>
              <a:rPr kumimoji="0" lang="en-US" sz="17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3 → 5 yrs</a:t>
            </a: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 (up to 10 yrs)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FTA Property Acquisition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700" b="0" i="0" u="none" strike="noStrike" kern="1200" cap="none" spc="0" normalizeH="0" baseline="0" noProof="0">
                <a:ln>
                  <a:noFill/>
                </a:ln>
                <a:solidFill>
                  <a:srgbClr val="444444"/>
                </a:solidFill>
                <a:effectLst/>
                <a:uLnTx/>
                <a:uFillTx/>
                <a:latin typeface="Open Sans" panose="020B0606030504020204" pitchFamily="34" charset="0"/>
                <a:ea typeface="+mn-ea"/>
                <a:cs typeface="+mn-cs"/>
              </a:rPr>
              <a:t>May reimburse pre-review property acquisition if used for eligible project</a:t>
            </a:r>
          </a:p>
        </p:txBody>
      </p:sp>
    </p:spTree>
    <p:extLst>
      <p:ext uri="{BB962C8B-B14F-4D97-AF65-F5344CB8AC3E}">
        <p14:creationId xmlns:p14="http://schemas.microsoft.com/office/powerpoint/2010/main" val="3211879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2CBDF3-097D-E0D0-9E85-84AC62B3B8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A52185-F44D-F322-8F75-4F4C1E58D1F4}"/>
              </a:ext>
            </a:extLst>
          </p:cNvPr>
          <p:cNvPicPr/>
          <p:nvPr/>
        </p:nvPicPr>
        <p:blipFill>
          <a:blip r:embed="rId3">
            <a:alphaModFix amt="64000"/>
          </a:blip>
          <a:stretch>
            <a:fillRect/>
          </a:stretch>
        </p:blipFill>
        <p:spPr>
          <a:xfrm>
            <a:off x="-1" y="62294"/>
            <a:ext cx="12192000" cy="1081592"/>
          </a:xfrm>
          <a:prstGeom prst="rect">
            <a:avLst/>
          </a:prstGeom>
          <a:gradFill flip="none" rotWithShape="1">
            <a:gsLst>
              <a:gs pos="100000">
                <a:schemeClr val="accent1">
                  <a:lumMod val="5000"/>
                  <a:lumOff val="95000"/>
                </a:schemeClr>
              </a:gs>
              <a:gs pos="38000">
                <a:srgbClr val="004D71">
                  <a:alpha val="77000"/>
                </a:srgbClr>
              </a:gs>
              <a:gs pos="0">
                <a:srgbClr val="004D71">
                  <a:alpha val="61000"/>
                </a:srgbClr>
              </a:gs>
              <a:gs pos="65000">
                <a:schemeClr val="bg1"/>
              </a:gs>
              <a:gs pos="93000">
                <a:schemeClr val="bg1"/>
              </a:gs>
            </a:gsLst>
            <a:lin ang="0" scaled="1"/>
            <a:tileRect/>
          </a:gradFill>
          <a:effectLst>
            <a:outerShdw blurRad="50800" dist="50800" dir="5400000" algn="ctr" rotWithShape="0">
              <a:srgbClr val="000000"/>
            </a:outerShdw>
          </a:effectLst>
        </p:spPr>
      </p:pic>
      <p:sp>
        <p:nvSpPr>
          <p:cNvPr id="5" name="Title 1">
            <a:extLst>
              <a:ext uri="{FF2B5EF4-FFF2-40B4-BE49-F238E27FC236}">
                <a16:creationId xmlns:a16="http://schemas.microsoft.com/office/drawing/2014/main" id="{30EE8168-A29F-F39D-420A-038EFC9384E7}"/>
              </a:ext>
            </a:extLst>
          </p:cNvPr>
          <p:cNvSpPr txBox="1">
            <a:spLocks/>
          </p:cNvSpPr>
          <p:nvPr/>
        </p:nvSpPr>
        <p:spPr>
          <a:xfrm>
            <a:off x="1" y="124022"/>
            <a:ext cx="12191999" cy="953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A9"/>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Montserrat Medium" panose="00000600000000000000" pitchFamily="2" charset="0"/>
                <a:ea typeface="+mj-ea"/>
                <a:cs typeface="+mj-cs"/>
              </a:rPr>
              <a:t>What’s Going on in the Senate?</a:t>
            </a:r>
          </a:p>
        </p:txBody>
      </p:sp>
      <p:sp>
        <p:nvSpPr>
          <p:cNvPr id="2" name="LeftHdr">
            <a:extLst>
              <a:ext uri="{FF2B5EF4-FFF2-40B4-BE49-F238E27FC236}">
                <a16:creationId xmlns:a16="http://schemas.microsoft.com/office/drawing/2014/main" id="{AE0BE65C-21BD-498A-8CAC-653635939801}"/>
              </a:ext>
            </a:extLst>
          </p:cNvPr>
          <p:cNvSpPr txBox="1"/>
          <p:nvPr/>
        </p:nvSpPr>
        <p:spPr>
          <a:xfrm>
            <a:off x="609600" y="1320800"/>
            <a:ext cx="2334229" cy="369332"/>
          </a:xfrm>
          <a:prstGeom prst="rect">
            <a:avLst/>
          </a:prstGeom>
          <a:noFill/>
        </p:spPr>
        <p:txBody>
          <a:bodyPr vertOverflow="overflow" vert="horz"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SENATE POSITIONS</a:t>
            </a:r>
          </a:p>
        </p:txBody>
      </p:sp>
      <p:sp>
        <p:nvSpPr>
          <p:cNvPr id="7" name="RightHdr">
            <a:extLst>
              <a:ext uri="{FF2B5EF4-FFF2-40B4-BE49-F238E27FC236}">
                <a16:creationId xmlns:a16="http://schemas.microsoft.com/office/drawing/2014/main" id="{D1640290-9DF1-4A04-B2DE-6323202C5072}"/>
              </a:ext>
            </a:extLst>
          </p:cNvPr>
          <p:cNvSpPr txBox="1"/>
          <p:nvPr/>
        </p:nvSpPr>
        <p:spPr>
          <a:xfrm>
            <a:off x="6324599" y="1320800"/>
            <a:ext cx="3871509" cy="369332"/>
          </a:xfrm>
          <a:prstGeom prst="rect">
            <a:avLst/>
          </a:prstGeom>
          <a:noFill/>
        </p:spPr>
        <p:txBody>
          <a:bodyPr vertOverflow="overflow" vert="horz"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D71"/>
                </a:solidFill>
                <a:effectLst/>
                <a:uLnTx/>
                <a:uFillTx/>
                <a:latin typeface="Open Sans" panose="020B0606030504020204" pitchFamily="34" charset="0"/>
                <a:ea typeface="+mn-ea"/>
                <a:cs typeface="+mn-cs"/>
              </a:rPr>
              <a:t>WHERE THE COMMITTEES STAND</a:t>
            </a:r>
          </a:p>
        </p:txBody>
      </p:sp>
      <p:sp>
        <p:nvSpPr>
          <p:cNvPr id="9" name="lcard0">
            <a:extLst>
              <a:ext uri="{FF2B5EF4-FFF2-40B4-BE49-F238E27FC236}">
                <a16:creationId xmlns:a16="http://schemas.microsoft.com/office/drawing/2014/main" id="{004D2349-912B-4C5D-B5A6-14BD55B0B290}"/>
              </a:ext>
            </a:extLst>
          </p:cNvPr>
          <p:cNvSpPr/>
          <p:nvPr/>
        </p:nvSpPr>
        <p:spPr>
          <a:xfrm>
            <a:off x="711200" y="1828800"/>
            <a:ext cx="5461000" cy="1778000"/>
          </a:xfrm>
          <a:prstGeom prst="roundRect">
            <a:avLst/>
          </a:prstGeom>
          <a:solidFill>
            <a:srgbClr val="F2F6F9"/>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lstrip0">
            <a:extLst>
              <a:ext uri="{FF2B5EF4-FFF2-40B4-BE49-F238E27FC236}">
                <a16:creationId xmlns:a16="http://schemas.microsoft.com/office/drawing/2014/main" id="{3508C8DC-C9E6-45DA-9126-06773685B4B3}"/>
              </a:ext>
            </a:extLst>
          </p:cNvPr>
          <p:cNvSpPr/>
          <p:nvPr/>
        </p:nvSpPr>
        <p:spPr>
          <a:xfrm>
            <a:off x="711200" y="1828800"/>
            <a:ext cx="101600" cy="1778000"/>
          </a:xfrm>
          <a:prstGeom prst="rect">
            <a:avLst/>
          </a:prstGeom>
          <a:solidFill>
            <a:srgbClr val="004D7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lcard1">
            <a:extLst>
              <a:ext uri="{FF2B5EF4-FFF2-40B4-BE49-F238E27FC236}">
                <a16:creationId xmlns:a16="http://schemas.microsoft.com/office/drawing/2014/main" id="{506D386C-446E-4AD4-B1D4-16867F131FB8}"/>
              </a:ext>
            </a:extLst>
          </p:cNvPr>
          <p:cNvSpPr/>
          <p:nvPr/>
        </p:nvSpPr>
        <p:spPr>
          <a:xfrm>
            <a:off x="711200" y="3759200"/>
            <a:ext cx="5461000" cy="1778000"/>
          </a:xfrm>
          <a:prstGeom prst="roundRect">
            <a:avLst/>
          </a:prstGeom>
          <a:solidFill>
            <a:srgbClr val="F2F6F9"/>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strip1">
            <a:extLst>
              <a:ext uri="{FF2B5EF4-FFF2-40B4-BE49-F238E27FC236}">
                <a16:creationId xmlns:a16="http://schemas.microsoft.com/office/drawing/2014/main" id="{8BE59916-6DC3-4945-A5ED-92D5A089CFF8}"/>
              </a:ext>
            </a:extLst>
          </p:cNvPr>
          <p:cNvSpPr/>
          <p:nvPr/>
        </p:nvSpPr>
        <p:spPr>
          <a:xfrm>
            <a:off x="711200" y="3759200"/>
            <a:ext cx="101600" cy="1778000"/>
          </a:xfrm>
          <a:prstGeom prst="rect">
            <a:avLst/>
          </a:prstGeom>
          <a:solidFill>
            <a:srgbClr val="1F9E8E"/>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card0">
            <a:extLst>
              <a:ext uri="{FF2B5EF4-FFF2-40B4-BE49-F238E27FC236}">
                <a16:creationId xmlns:a16="http://schemas.microsoft.com/office/drawing/2014/main" id="{9A6C0D1B-62C3-452F-BAC9-17E5D8D20F55}"/>
              </a:ext>
            </a:extLst>
          </p:cNvPr>
          <p:cNvSpPr/>
          <p:nvPr/>
        </p:nvSpPr>
        <p:spPr>
          <a:xfrm>
            <a:off x="6477000" y="1828800"/>
            <a:ext cx="5461000" cy="1143000"/>
          </a:xfrm>
          <a:prstGeom prst="roundRect">
            <a:avLst/>
          </a:prstGeom>
          <a:solidFill>
            <a:srgbClr val="FFFFFF"/>
          </a:solidFill>
          <a:ln w="12700" cap="flat" cmpd="sng" algn="ctr">
            <a:solidFill>
              <a:srgbClr val="C9D6D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strip0">
            <a:extLst>
              <a:ext uri="{FF2B5EF4-FFF2-40B4-BE49-F238E27FC236}">
                <a16:creationId xmlns:a16="http://schemas.microsoft.com/office/drawing/2014/main" id="{09803535-AC06-46C6-ADC7-444EC7D53618}"/>
              </a:ext>
            </a:extLst>
          </p:cNvPr>
          <p:cNvSpPr/>
          <p:nvPr/>
        </p:nvSpPr>
        <p:spPr>
          <a:xfrm>
            <a:off x="6477000" y="1828800"/>
            <a:ext cx="101600" cy="1143000"/>
          </a:xfrm>
          <a:prstGeom prst="rect">
            <a:avLst/>
          </a:prstGeom>
          <a:solidFill>
            <a:srgbClr val="1F9E8E"/>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card1">
            <a:extLst>
              <a:ext uri="{FF2B5EF4-FFF2-40B4-BE49-F238E27FC236}">
                <a16:creationId xmlns:a16="http://schemas.microsoft.com/office/drawing/2014/main" id="{21B79BA8-CEAF-421A-A794-949300CA8B3E}"/>
              </a:ext>
            </a:extLst>
          </p:cNvPr>
          <p:cNvSpPr/>
          <p:nvPr/>
        </p:nvSpPr>
        <p:spPr>
          <a:xfrm>
            <a:off x="6477000" y="3073400"/>
            <a:ext cx="5461000" cy="1143000"/>
          </a:xfrm>
          <a:prstGeom prst="roundRect">
            <a:avLst/>
          </a:prstGeom>
          <a:solidFill>
            <a:srgbClr val="FFFFFF"/>
          </a:solidFill>
          <a:ln w="12700" cap="flat" cmpd="sng" algn="ctr">
            <a:solidFill>
              <a:srgbClr val="C9D6D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strip1">
            <a:extLst>
              <a:ext uri="{FF2B5EF4-FFF2-40B4-BE49-F238E27FC236}">
                <a16:creationId xmlns:a16="http://schemas.microsoft.com/office/drawing/2014/main" id="{1E1AF91A-6F46-40B0-9FEF-B60400D3933F}"/>
              </a:ext>
            </a:extLst>
          </p:cNvPr>
          <p:cNvSpPr/>
          <p:nvPr/>
        </p:nvSpPr>
        <p:spPr>
          <a:xfrm>
            <a:off x="6477000" y="3073400"/>
            <a:ext cx="101600" cy="1143000"/>
          </a:xfrm>
          <a:prstGeom prst="rect">
            <a:avLst/>
          </a:prstGeom>
          <a:solidFill>
            <a:srgbClr val="E0544B"/>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card2">
            <a:extLst>
              <a:ext uri="{FF2B5EF4-FFF2-40B4-BE49-F238E27FC236}">
                <a16:creationId xmlns:a16="http://schemas.microsoft.com/office/drawing/2014/main" id="{D110F46E-583D-40DD-9D6B-0321E735948B}"/>
              </a:ext>
            </a:extLst>
          </p:cNvPr>
          <p:cNvSpPr/>
          <p:nvPr/>
        </p:nvSpPr>
        <p:spPr>
          <a:xfrm>
            <a:off x="6477000" y="4318000"/>
            <a:ext cx="5461000" cy="1143000"/>
          </a:xfrm>
          <a:prstGeom prst="roundRect">
            <a:avLst/>
          </a:prstGeom>
          <a:solidFill>
            <a:srgbClr val="FFFFFF"/>
          </a:solidFill>
          <a:ln w="12700" cap="flat" cmpd="sng" algn="ctr">
            <a:solidFill>
              <a:srgbClr val="C9D6D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strip2">
            <a:extLst>
              <a:ext uri="{FF2B5EF4-FFF2-40B4-BE49-F238E27FC236}">
                <a16:creationId xmlns:a16="http://schemas.microsoft.com/office/drawing/2014/main" id="{B4CBC668-5759-400E-A233-65019B1F6924}"/>
              </a:ext>
            </a:extLst>
          </p:cNvPr>
          <p:cNvSpPr/>
          <p:nvPr/>
        </p:nvSpPr>
        <p:spPr>
          <a:xfrm>
            <a:off x="6477000" y="4318000"/>
            <a:ext cx="101600" cy="1143000"/>
          </a:xfrm>
          <a:prstGeom prst="rect">
            <a:avLst/>
          </a:prstGeom>
          <a:solidFill>
            <a:srgbClr val="FCC62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akeawayBanner">
            <a:extLst>
              <a:ext uri="{FF2B5EF4-FFF2-40B4-BE49-F238E27FC236}">
                <a16:creationId xmlns:a16="http://schemas.microsoft.com/office/drawing/2014/main" id="{7CAF76DF-146D-42EF-A34F-A68FA58B97D4}"/>
              </a:ext>
            </a:extLst>
          </p:cNvPr>
          <p:cNvSpPr/>
          <p:nvPr/>
        </p:nvSpPr>
        <p:spPr>
          <a:xfrm>
            <a:off x="711200" y="5638800"/>
            <a:ext cx="11226800" cy="768773"/>
          </a:xfrm>
          <a:prstGeom prst="roundRect">
            <a:avLst/>
          </a:prstGeom>
          <a:solidFill>
            <a:srgbClr val="044767"/>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ltext0">
            <a:extLst>
              <a:ext uri="{FF2B5EF4-FFF2-40B4-BE49-F238E27FC236}">
                <a16:creationId xmlns:a16="http://schemas.microsoft.com/office/drawing/2014/main" id="{DC4603CE-B238-410A-A100-F74C6C8B6923}"/>
              </a:ext>
            </a:extLst>
          </p:cNvPr>
          <p:cNvSpPr txBox="1"/>
          <p:nvPr/>
        </p:nvSpPr>
        <p:spPr>
          <a:xfrm>
            <a:off x="1016000" y="2006600"/>
            <a:ext cx="4953000" cy="931024"/>
          </a:xfrm>
          <a:prstGeom prst="rect">
            <a:avLst/>
          </a:prstGeom>
          <a:noFill/>
        </p:spPr>
        <p:txBody>
          <a:bodyPr vertOverflow="overflow" vert="horz" wrap="square"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Senate Democrats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Maintain multi-year investment levels set in IIJA (</a:t>
            </a:r>
            <a:r>
              <a:rPr kumimoji="0" lang="en-US" sz="1600" b="0" i="0" u="sng" strike="noStrike" kern="1200" cap="none" spc="0" normalizeH="0" baseline="0" noProof="0">
                <a:ln>
                  <a:noFill/>
                </a:ln>
                <a:solidFill>
                  <a:srgbClr val="004D71"/>
                </a:solidFill>
                <a:effectLst/>
                <a:uLnTx/>
                <a:uFillTx/>
                <a:latin typeface="Open Sans" panose="020B0606030504020204" pitchFamily="34" charset="0"/>
                <a:ea typeface="+mn-ea"/>
                <a:cs typeface="+mn-cs"/>
                <a:hlinkClick r:id="rId4">
                  <a:extLst>
                    <a:ext uri="{A12FA001-AC4F-418D-AE19-62706E023703}">
                      <ahyp:hlinkClr xmlns:ahyp="http://schemas.microsoft.com/office/drawing/2018/hyperlinkcolor" val="tx"/>
                    </a:ext>
                  </a:extLst>
                </a:hlinkClick>
              </a:rPr>
              <a:t>advanced appropriations letter</a:t>
            </a:r>
            <a:r>
              <a:rPr kumimoji="0" lang="en-US" sz="16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a:t>
            </a:r>
          </a:p>
        </p:txBody>
      </p:sp>
      <p:sp>
        <p:nvSpPr>
          <p:cNvPr id="23" name="ltext1">
            <a:extLst>
              <a:ext uri="{FF2B5EF4-FFF2-40B4-BE49-F238E27FC236}">
                <a16:creationId xmlns:a16="http://schemas.microsoft.com/office/drawing/2014/main" id="{97CE4E1F-BE75-4444-AB4C-3F2537CFD09D}"/>
              </a:ext>
            </a:extLst>
          </p:cNvPr>
          <p:cNvSpPr txBox="1"/>
          <p:nvPr/>
        </p:nvSpPr>
        <p:spPr>
          <a:xfrm>
            <a:off x="1016000" y="4064000"/>
            <a:ext cx="4953000" cy="931024"/>
          </a:xfrm>
          <a:prstGeom prst="rect">
            <a:avLst/>
          </a:prstGeom>
          <a:noFill/>
        </p:spPr>
        <p:txBody>
          <a:bodyPr vertOverflow="overflow" vert="horz" wrap="square"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EPW Majority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2A3A"/>
                </a:solidFill>
                <a:effectLst/>
                <a:uLnTx/>
                <a:uFillTx/>
                <a:latin typeface="Open Sans" panose="020B0606030504020204" pitchFamily="34" charset="0"/>
                <a:ea typeface="+mn-ea"/>
                <a:cs typeface="+mn-cs"/>
              </a:rPr>
              <a:t>Interested in a consolidated state pilot program — formula-driven, with state flexibility and control</a:t>
            </a:r>
          </a:p>
        </p:txBody>
      </p:sp>
      <p:sp>
        <p:nvSpPr>
          <p:cNvPr id="24" name="rtext0">
            <a:extLst>
              <a:ext uri="{FF2B5EF4-FFF2-40B4-BE49-F238E27FC236}">
                <a16:creationId xmlns:a16="http://schemas.microsoft.com/office/drawing/2014/main" id="{7B0A4BCD-277F-4851-A0A6-8EC2169DBB23}"/>
              </a:ext>
            </a:extLst>
          </p:cNvPr>
          <p:cNvSpPr txBox="1"/>
          <p:nvPr/>
        </p:nvSpPr>
        <p:spPr>
          <a:xfrm>
            <a:off x="6781800" y="2215634"/>
            <a:ext cx="4978400" cy="369332"/>
          </a:xfrm>
          <a:prstGeom prst="rect">
            <a:avLst/>
          </a:prstGeom>
          <a:noFill/>
        </p:spPr>
        <p:txBody>
          <a:bodyPr vertOverflow="overflow" vert="horz" wrap="square" rtlCol="0" anchor="ctr" anchorCtr="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EPW · No bill yet</a:t>
            </a:r>
          </a:p>
        </p:txBody>
      </p:sp>
      <p:sp>
        <p:nvSpPr>
          <p:cNvPr id="25" name="rtext1">
            <a:extLst>
              <a:ext uri="{FF2B5EF4-FFF2-40B4-BE49-F238E27FC236}">
                <a16:creationId xmlns:a16="http://schemas.microsoft.com/office/drawing/2014/main" id="{F4652654-1E51-4613-BAF3-BDE191BD3F5D}"/>
              </a:ext>
            </a:extLst>
          </p:cNvPr>
          <p:cNvSpPr txBox="1"/>
          <p:nvPr/>
        </p:nvSpPr>
        <p:spPr>
          <a:xfrm>
            <a:off x="6781800" y="3460234"/>
            <a:ext cx="4978400" cy="369332"/>
          </a:xfrm>
          <a:prstGeom prst="rect">
            <a:avLst/>
          </a:prstGeom>
          <a:noFill/>
        </p:spPr>
        <p:txBody>
          <a:bodyPr vertOverflow="overflow" vert="horz" wrap="square" rtlCol="0" anchor="ctr" anchorCtr="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Commerce · No bill yet</a:t>
            </a:r>
          </a:p>
        </p:txBody>
      </p:sp>
      <p:sp>
        <p:nvSpPr>
          <p:cNvPr id="26" name="rtext2">
            <a:extLst>
              <a:ext uri="{FF2B5EF4-FFF2-40B4-BE49-F238E27FC236}">
                <a16:creationId xmlns:a16="http://schemas.microsoft.com/office/drawing/2014/main" id="{DB938DB6-8868-4212-AF99-B112AB733847}"/>
              </a:ext>
            </a:extLst>
          </p:cNvPr>
          <p:cNvSpPr txBox="1"/>
          <p:nvPr/>
        </p:nvSpPr>
        <p:spPr>
          <a:xfrm>
            <a:off x="6781800" y="4704834"/>
            <a:ext cx="4978400" cy="369332"/>
          </a:xfrm>
          <a:prstGeom prst="rect">
            <a:avLst/>
          </a:prstGeom>
          <a:noFill/>
        </p:spPr>
        <p:txBody>
          <a:bodyPr vertOverflow="overflow" vert="horz" wrap="square" rtlCol="0" anchor="ctr" anchorCtr="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Banking · No bill yet</a:t>
            </a:r>
          </a:p>
        </p:txBody>
      </p:sp>
      <p:sp>
        <p:nvSpPr>
          <p:cNvPr id="27" name="bannertext">
            <a:extLst>
              <a:ext uri="{FF2B5EF4-FFF2-40B4-BE49-F238E27FC236}">
                <a16:creationId xmlns:a16="http://schemas.microsoft.com/office/drawing/2014/main" id="{CC3FA459-B971-4791-92D0-474D16BBD4DA}"/>
              </a:ext>
            </a:extLst>
          </p:cNvPr>
          <p:cNvSpPr txBox="1"/>
          <p:nvPr/>
        </p:nvSpPr>
        <p:spPr>
          <a:xfrm>
            <a:off x="711200" y="5715000"/>
            <a:ext cx="11226799" cy="595035"/>
          </a:xfrm>
          <a:prstGeom prst="rect">
            <a:avLst/>
          </a:prstGeom>
          <a:noFill/>
        </p:spPr>
        <p:txBody>
          <a:bodyPr vertOverflow="overflow" vert="horz" wrap="square" rtlCol="0" anchor="ctr" anchorCtr="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1" u="none" strike="noStrike" kern="1200" cap="none" spc="0" normalizeH="0" baseline="0" noProof="0">
                <a:ln>
                  <a:noFill/>
                </a:ln>
                <a:solidFill>
                  <a:prstClr val="white"/>
                </a:solidFill>
                <a:effectLst/>
                <a:uLnTx/>
                <a:uFillTx/>
                <a:latin typeface="Open Sans" panose="020B0606030504020204" pitchFamily="34" charset="0"/>
                <a:ea typeface="+mn-ea"/>
                <a:cs typeface="+mn-cs"/>
              </a:rPr>
              <a:t>The Senate will react to the House bill, but its final product may look very different on funding and 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Open Sans" panose="020B0606030504020204" pitchFamily="34" charset="0"/>
                <a:ea typeface="+mn-ea"/>
                <a:cs typeface="+mn-cs"/>
              </a:rPr>
              <a:t>Bottom line: an extension seems likely</a:t>
            </a:r>
          </a:p>
        </p:txBody>
      </p:sp>
      <p:pic>
        <p:nvPicPr>
          <p:cNvPr id="4" name="Picture 3" descr="Environment and Public Works Committee Sends Nomination of Michael Regan  for EPA Administrator to the Senate Floor - Minority News - U.S. Senate  Committee on Environment and Public Works">
            <a:extLst>
              <a:ext uri="{FF2B5EF4-FFF2-40B4-BE49-F238E27FC236}">
                <a16:creationId xmlns:a16="http://schemas.microsoft.com/office/drawing/2014/main" id="{7CBB2413-B455-42C5-C997-54A420DCF48F}"/>
              </a:ext>
            </a:extLst>
          </p:cNvPr>
          <p:cNvPicPr>
            <a:picLocks noChangeAspect="1"/>
          </p:cNvPicPr>
          <p:nvPr/>
        </p:nvPicPr>
        <p:blipFill>
          <a:blip r:embed="rId5"/>
          <a:stretch/>
        </p:blipFill>
        <p:spPr>
          <a:xfrm>
            <a:off x="5282523" y="3518350"/>
            <a:ext cx="1042077" cy="1018316"/>
          </a:xfrm>
          <a:prstGeom prst="rect">
            <a:avLst/>
          </a:prstGeom>
        </p:spPr>
      </p:pic>
      <p:pic>
        <p:nvPicPr>
          <p:cNvPr id="6" name="Picture 5" descr="Rules for the Democratic Conference | The Senate Democratic Caucus">
            <a:extLst>
              <a:ext uri="{FF2B5EF4-FFF2-40B4-BE49-F238E27FC236}">
                <a16:creationId xmlns:a16="http://schemas.microsoft.com/office/drawing/2014/main" id="{B574FB6A-D1D6-E6EA-A636-878E75493495}"/>
              </a:ext>
            </a:extLst>
          </p:cNvPr>
          <p:cNvPicPr>
            <a:picLocks noChangeAspect="1"/>
          </p:cNvPicPr>
          <p:nvPr/>
        </p:nvPicPr>
        <p:blipFill>
          <a:blip r:embed="rId6"/>
          <a:stretch>
            <a:fillRect/>
          </a:stretch>
        </p:blipFill>
        <p:spPr>
          <a:xfrm>
            <a:off x="5341088" y="1476745"/>
            <a:ext cx="881911" cy="881911"/>
          </a:xfrm>
          <a:prstGeom prst="rect">
            <a:avLst/>
          </a:prstGeom>
        </p:spPr>
      </p:pic>
    </p:spTree>
    <p:extLst>
      <p:ext uri="{BB962C8B-B14F-4D97-AF65-F5344CB8AC3E}">
        <p14:creationId xmlns:p14="http://schemas.microsoft.com/office/powerpoint/2010/main" val="4132048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D45"/>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9509760" y="97536"/>
            <a:ext cx="268224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10119360" y="548640"/>
            <a:ext cx="1463040" cy="1463040"/>
          </a:xfrm>
          <a:prstGeom prst="rect">
            <a:avLst/>
          </a:prstGeom>
        </p:spPr>
      </p:pic>
      <p:sp>
        <p:nvSpPr>
          <p:cNvPr id="5" name="Text 2"/>
          <p:cNvSpPr/>
          <p:nvPr/>
        </p:nvSpPr>
        <p:spPr>
          <a:xfrm>
            <a:off x="609600" y="609600"/>
            <a:ext cx="8534400" cy="426720"/>
          </a:xfrm>
          <a:prstGeom prst="rect">
            <a:avLst/>
          </a:prstGeom>
          <a:noFill/>
          <a:ln/>
        </p:spPr>
        <p:txBody>
          <a:bodyPr wrap="square" lIns="0" tIns="0" rIns="0" bIns="0" rtlCol="0" anchor="ctr"/>
          <a:lstStyle/>
          <a:p>
            <a:pPr defTabSz="1219170"/>
            <a:r>
              <a:rPr lang="en-US" sz="1467" b="1" kern="0" spc="267" dirty="0">
                <a:solidFill>
                  <a:srgbClr val="F59E0B"/>
                </a:solidFill>
                <a:latin typeface="Open Sans" pitchFamily="34" charset="0"/>
                <a:ea typeface="Open Sans" pitchFamily="34" charset="-122"/>
                <a:cs typeface="Open Sans" pitchFamily="34" charset="-120"/>
              </a:rPr>
              <a:t>SECTION 01  —  BACKGROUND</a:t>
            </a:r>
            <a:endParaRPr lang="en-US" sz="1467" dirty="0">
              <a:solidFill>
                <a:prstClr val="black"/>
              </a:solidFill>
              <a:latin typeface="Calibri" panose="020F0502020204030204"/>
            </a:endParaRPr>
          </a:p>
        </p:txBody>
      </p:sp>
      <p:sp>
        <p:nvSpPr>
          <p:cNvPr id="6" name="Text 3"/>
          <p:cNvSpPr/>
          <p:nvPr/>
        </p:nvSpPr>
        <p:spPr>
          <a:xfrm>
            <a:off x="609600" y="1097280"/>
            <a:ext cx="8778240" cy="3169920"/>
          </a:xfrm>
          <a:prstGeom prst="rect">
            <a:avLst/>
          </a:prstGeom>
          <a:noFill/>
          <a:ln/>
        </p:spPr>
        <p:txBody>
          <a:bodyPr wrap="square" lIns="0" tIns="0" rIns="0" bIns="0" rtlCol="0" anchor="t"/>
          <a:lstStyle/>
          <a:p>
            <a:pPr defTabSz="1219170"/>
            <a:r>
              <a:rPr lang="en-US" sz="5867" b="1" dirty="0">
                <a:solidFill>
                  <a:srgbClr val="FFFFFF"/>
                </a:solidFill>
                <a:latin typeface="Century Gothic" pitchFamily="34" charset="0"/>
                <a:ea typeface="Century Gothic" pitchFamily="34" charset="-122"/>
                <a:cs typeface="Century Gothic" pitchFamily="34" charset="-120"/>
              </a:rPr>
              <a:t>What Is the</a:t>
            </a:r>
            <a:endParaRPr lang="en-US" sz="5867" dirty="0">
              <a:solidFill>
                <a:prstClr val="black"/>
              </a:solidFill>
              <a:latin typeface="Calibri" panose="020F0502020204030204"/>
            </a:endParaRPr>
          </a:p>
          <a:p>
            <a:pPr defTabSz="1219170"/>
            <a:r>
              <a:rPr lang="en-US" sz="5867" b="1" dirty="0">
                <a:solidFill>
                  <a:srgbClr val="FFFFFF"/>
                </a:solidFill>
                <a:latin typeface="Century Gothic" pitchFamily="34" charset="0"/>
                <a:ea typeface="Century Gothic" pitchFamily="34" charset="-122"/>
                <a:cs typeface="Century Gothic" pitchFamily="34" charset="-120"/>
              </a:rPr>
              <a:t>BUILD America</a:t>
            </a:r>
            <a:endParaRPr lang="en-US" sz="5867" dirty="0">
              <a:solidFill>
                <a:prstClr val="black"/>
              </a:solidFill>
              <a:latin typeface="Calibri" panose="020F0502020204030204"/>
            </a:endParaRPr>
          </a:p>
          <a:p>
            <a:pPr defTabSz="1219170"/>
            <a:r>
              <a:rPr lang="en-US" sz="5867" b="1" dirty="0">
                <a:solidFill>
                  <a:srgbClr val="FFFFFF"/>
                </a:solidFill>
                <a:latin typeface="Century Gothic" pitchFamily="34" charset="0"/>
                <a:ea typeface="Century Gothic" pitchFamily="34" charset="-122"/>
                <a:cs typeface="Century Gothic" pitchFamily="34" charset="-120"/>
              </a:rPr>
              <a:t>250 Act?</a:t>
            </a:r>
            <a:endParaRPr lang="en-US" sz="5867" dirty="0">
              <a:solidFill>
                <a:prstClr val="black"/>
              </a:solidFill>
              <a:latin typeface="Calibri" panose="020F0502020204030204"/>
            </a:endParaRPr>
          </a:p>
        </p:txBody>
      </p:sp>
      <p:sp>
        <p:nvSpPr>
          <p:cNvPr id="7" name="Text 4"/>
          <p:cNvSpPr/>
          <p:nvPr/>
        </p:nvSpPr>
        <p:spPr>
          <a:xfrm>
            <a:off x="609600" y="4212336"/>
            <a:ext cx="11130116" cy="1371600"/>
          </a:xfrm>
          <a:prstGeom prst="rect">
            <a:avLst/>
          </a:prstGeom>
          <a:noFill/>
          <a:ln/>
        </p:spPr>
        <p:txBody>
          <a:bodyPr wrap="square" lIns="0" tIns="0" rIns="0" bIns="0" rtlCol="0" anchor="ctr"/>
          <a:lstStyle/>
          <a:p>
            <a:pPr defTabSz="1219170"/>
            <a:r>
              <a:rPr lang="en-US" sz="2133" dirty="0">
                <a:solidFill>
                  <a:srgbClr val="7ECBDC"/>
                </a:solidFill>
                <a:latin typeface="Open Sans" pitchFamily="34" charset="0"/>
                <a:ea typeface="Open Sans" pitchFamily="34" charset="-122"/>
                <a:cs typeface="Open Sans" pitchFamily="34" charset="-120"/>
              </a:rPr>
              <a:t>“Building Unrivaled Infrastructure and Long-term Development for America's 250th Act”</a:t>
            </a:r>
          </a:p>
          <a:p>
            <a:pPr defTabSz="1219170"/>
            <a:r>
              <a:rPr lang="en-US" sz="2133" i="1" dirty="0">
                <a:solidFill>
                  <a:srgbClr val="7ECBDC"/>
                </a:solidFill>
                <a:latin typeface="Open Sans" pitchFamily="34" charset="0"/>
                <a:ea typeface="Open Sans" pitchFamily="34" charset="-122"/>
                <a:cs typeface="Open Sans" pitchFamily="34" charset="-120"/>
              </a:rPr>
              <a:t>The House version of the next surface transportation reauthorization</a:t>
            </a:r>
            <a:endParaRPr lang="en-US" sz="2133" i="1" dirty="0">
              <a:solidFill>
                <a:prstClr val="black"/>
              </a:solidFill>
              <a:latin typeface="Calibri" panose="020F0502020204030204"/>
            </a:endParaRPr>
          </a:p>
        </p:txBody>
      </p:sp>
      <p:sp>
        <p:nvSpPr>
          <p:cNvPr id="8" name="Shape 5"/>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9" name="Text 6"/>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97536"/>
            <a:ext cx="12192000" cy="877824"/>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487680" y="97536"/>
            <a:ext cx="11216640" cy="877824"/>
          </a:xfrm>
          <a:prstGeom prst="rect">
            <a:avLst/>
          </a:prstGeom>
          <a:noFill/>
          <a:ln/>
        </p:spPr>
        <p:txBody>
          <a:bodyPr wrap="square" lIns="0" tIns="0" rIns="0" bIns="0" rtlCol="0" anchor="ctr"/>
          <a:lstStyle/>
          <a:p>
            <a:pPr defTabSz="1219170"/>
            <a:r>
              <a:rPr lang="en-US" sz="3200" b="1" dirty="0">
                <a:solidFill>
                  <a:srgbClr val="FFFFFF"/>
                </a:solidFill>
                <a:latin typeface="Century Gothic" pitchFamily="34" charset="0"/>
                <a:ea typeface="Century Gothic" pitchFamily="34" charset="-122"/>
                <a:cs typeface="Century Gothic" pitchFamily="34" charset="-120"/>
              </a:rPr>
              <a:t>What Is the BUILD America 250 Act?</a:t>
            </a:r>
            <a:endParaRPr lang="en-US" sz="3200" dirty="0">
              <a:solidFill>
                <a:prstClr val="black"/>
              </a:solidFill>
              <a:latin typeface="Calibri" panose="020F0502020204030204"/>
            </a:endParaRPr>
          </a:p>
        </p:txBody>
      </p:sp>
      <p:sp>
        <p:nvSpPr>
          <p:cNvPr id="5" name="Shape 3"/>
          <p:cNvSpPr/>
          <p:nvPr/>
        </p:nvSpPr>
        <p:spPr>
          <a:xfrm>
            <a:off x="304800" y="1219200"/>
            <a:ext cx="3657600" cy="4693920"/>
          </a:xfrm>
          <a:prstGeom prst="rect">
            <a:avLst/>
          </a:prstGeom>
          <a:solidFill>
            <a:srgbClr val="1B2A3A"/>
          </a:solidFill>
          <a:ln w="12700">
            <a:solidFill>
              <a:srgbClr val="1B2A3A"/>
            </a:solidFill>
            <a:prstDash val="solid"/>
          </a:ln>
          <a:effectLst>
            <a:outerShdw blurRad="101600" dist="38100" dir="27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pic>
        <p:nvPicPr>
          <p:cNvPr id="6" name="Image 0" descr="preencoded.png"/>
          <p:cNvPicPr>
            <a:picLocks noChangeAspect="1"/>
          </p:cNvPicPr>
          <p:nvPr/>
        </p:nvPicPr>
        <p:blipFill>
          <a:blip r:embed="rId3"/>
          <a:stretch>
            <a:fillRect/>
          </a:stretch>
        </p:blipFill>
        <p:spPr>
          <a:xfrm>
            <a:off x="548640" y="1402080"/>
            <a:ext cx="670560" cy="670560"/>
          </a:xfrm>
          <a:prstGeom prst="rect">
            <a:avLst/>
          </a:prstGeom>
        </p:spPr>
      </p:pic>
      <p:sp>
        <p:nvSpPr>
          <p:cNvPr id="7" name="Text 4"/>
          <p:cNvSpPr/>
          <p:nvPr/>
        </p:nvSpPr>
        <p:spPr>
          <a:xfrm>
            <a:off x="487680" y="2194560"/>
            <a:ext cx="3291840" cy="792480"/>
          </a:xfrm>
          <a:prstGeom prst="rect">
            <a:avLst/>
          </a:prstGeom>
          <a:noFill/>
          <a:ln/>
        </p:spPr>
        <p:txBody>
          <a:bodyPr wrap="square" lIns="0" tIns="0" rIns="0" bIns="0" rtlCol="0" anchor="t"/>
          <a:lstStyle/>
          <a:p>
            <a:pPr defTabSz="1219170"/>
            <a:r>
              <a:rPr lang="en-US" sz="2000" b="1" dirty="0">
                <a:solidFill>
                  <a:srgbClr val="F59E0B"/>
                </a:solidFill>
                <a:latin typeface="Open Sans" pitchFamily="34" charset="0"/>
                <a:ea typeface="Open Sans" pitchFamily="34" charset="-122"/>
                <a:cs typeface="Open Sans" pitchFamily="34" charset="-120"/>
              </a:rPr>
              <a:t>IIJA Expires Sept. 30, 2026</a:t>
            </a:r>
            <a:endParaRPr lang="en-US" sz="2000" dirty="0">
              <a:solidFill>
                <a:prstClr val="black"/>
              </a:solidFill>
              <a:latin typeface="Calibri" panose="020F0502020204030204"/>
            </a:endParaRPr>
          </a:p>
        </p:txBody>
      </p:sp>
      <p:sp>
        <p:nvSpPr>
          <p:cNvPr id="8" name="Text 5"/>
          <p:cNvSpPr/>
          <p:nvPr/>
        </p:nvSpPr>
        <p:spPr>
          <a:xfrm>
            <a:off x="487680" y="2716456"/>
            <a:ext cx="3291840" cy="2560320"/>
          </a:xfrm>
          <a:prstGeom prst="rect">
            <a:avLst/>
          </a:prstGeom>
          <a:noFill/>
          <a:ln/>
        </p:spPr>
        <p:txBody>
          <a:bodyPr wrap="square" lIns="0" tIns="0" rIns="0" bIns="0" rtlCol="0" anchor="t"/>
          <a:lstStyle/>
          <a:p>
            <a:pPr defTabSz="1219170"/>
            <a:r>
              <a:rPr lang="en-US" dirty="0">
                <a:solidFill>
                  <a:srgbClr val="FFFFFF"/>
                </a:solidFill>
                <a:latin typeface="Open Sans" pitchFamily="34" charset="0"/>
                <a:ea typeface="Open Sans" pitchFamily="34" charset="-122"/>
                <a:cs typeface="Open Sans" pitchFamily="34" charset="-120"/>
              </a:rPr>
              <a:t>Congress must pass a new surface transportation bill or an extension. </a:t>
            </a:r>
          </a:p>
          <a:p>
            <a:pPr defTabSz="1219170"/>
            <a:endParaRPr lang="en-US" dirty="0">
              <a:solidFill>
                <a:srgbClr val="FFFFFF"/>
              </a:solidFill>
              <a:latin typeface="Open Sans" pitchFamily="34" charset="0"/>
              <a:ea typeface="Open Sans" pitchFamily="34" charset="-122"/>
              <a:cs typeface="Open Sans" pitchFamily="34" charset="-120"/>
            </a:endParaRPr>
          </a:p>
          <a:p>
            <a:pPr defTabSz="1219170"/>
            <a:r>
              <a:rPr lang="en-US" dirty="0">
                <a:solidFill>
                  <a:srgbClr val="FFFFFF"/>
                </a:solidFill>
                <a:latin typeface="Open Sans" pitchFamily="34" charset="0"/>
                <a:ea typeface="Open Sans" pitchFamily="34" charset="-122"/>
                <a:cs typeface="Open Sans" pitchFamily="34" charset="-120"/>
              </a:rPr>
              <a:t>BA250 is the House T&amp;I Committee's proposed reauthorization for next surface bill. </a:t>
            </a:r>
          </a:p>
          <a:p>
            <a:pPr defTabSz="1219170"/>
            <a:endParaRPr lang="en-US" sz="1400" i="1" dirty="0">
              <a:solidFill>
                <a:srgbClr val="FFFFFF"/>
              </a:solidFill>
              <a:latin typeface="Open Sans" pitchFamily="34" charset="0"/>
              <a:ea typeface="Open Sans" pitchFamily="34" charset="-122"/>
              <a:cs typeface="Open Sans" pitchFamily="34" charset="-120"/>
            </a:endParaRPr>
          </a:p>
          <a:p>
            <a:pPr defTabSz="1219170"/>
            <a:r>
              <a:rPr lang="en-US" sz="1400" i="1" dirty="0">
                <a:solidFill>
                  <a:srgbClr val="FFFFFF"/>
                </a:solidFill>
                <a:latin typeface="Open Sans" pitchFamily="34" charset="0"/>
                <a:ea typeface="Open Sans" pitchFamily="34" charset="-122"/>
                <a:cs typeface="Open Sans" pitchFamily="34" charset="-120"/>
              </a:rPr>
              <a:t>Note: previous bill was the Infrastructure Investment and Jobs Act (IIJA).</a:t>
            </a:r>
            <a:endParaRPr lang="en-US" sz="1400" i="1" dirty="0">
              <a:solidFill>
                <a:prstClr val="black"/>
              </a:solidFill>
              <a:latin typeface="Calibri" panose="020F0502020204030204"/>
            </a:endParaRPr>
          </a:p>
        </p:txBody>
      </p:sp>
      <p:sp>
        <p:nvSpPr>
          <p:cNvPr id="9" name="Shape 6"/>
          <p:cNvSpPr/>
          <p:nvPr/>
        </p:nvSpPr>
        <p:spPr>
          <a:xfrm>
            <a:off x="4267200" y="1219200"/>
            <a:ext cx="3657600" cy="4693920"/>
          </a:xfrm>
          <a:prstGeom prst="rect">
            <a:avLst/>
          </a:prstGeom>
          <a:solidFill>
            <a:srgbClr val="004D71"/>
          </a:solidFill>
          <a:ln w="12700">
            <a:solidFill>
              <a:srgbClr val="004D71"/>
            </a:solidFill>
            <a:prstDash val="solid"/>
          </a:ln>
          <a:effectLst>
            <a:outerShdw blurRad="101600" dist="38100" dir="27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pic>
        <p:nvPicPr>
          <p:cNvPr id="10" name="Image 1" descr="preencoded.png"/>
          <p:cNvPicPr>
            <a:picLocks noChangeAspect="1"/>
          </p:cNvPicPr>
          <p:nvPr/>
        </p:nvPicPr>
        <p:blipFill>
          <a:blip r:embed="rId4"/>
          <a:stretch>
            <a:fillRect/>
          </a:stretch>
        </p:blipFill>
        <p:spPr>
          <a:xfrm>
            <a:off x="4511040" y="1402080"/>
            <a:ext cx="670560" cy="670560"/>
          </a:xfrm>
          <a:prstGeom prst="rect">
            <a:avLst/>
          </a:prstGeom>
        </p:spPr>
      </p:pic>
      <p:sp>
        <p:nvSpPr>
          <p:cNvPr id="11" name="Text 7"/>
          <p:cNvSpPr/>
          <p:nvPr/>
        </p:nvSpPr>
        <p:spPr>
          <a:xfrm>
            <a:off x="4450080" y="2194560"/>
            <a:ext cx="3291840" cy="792480"/>
          </a:xfrm>
          <a:prstGeom prst="rect">
            <a:avLst/>
          </a:prstGeom>
          <a:noFill/>
          <a:ln/>
        </p:spPr>
        <p:txBody>
          <a:bodyPr wrap="square" lIns="0" tIns="0" rIns="0" bIns="0" rtlCol="0" anchor="t"/>
          <a:lstStyle/>
          <a:p>
            <a:pPr defTabSz="1219170"/>
            <a:r>
              <a:rPr lang="en-US" sz="2000" b="1" dirty="0">
                <a:solidFill>
                  <a:srgbClr val="F59E0B"/>
                </a:solidFill>
                <a:latin typeface="Open Sans" pitchFamily="34" charset="0"/>
                <a:ea typeface="Open Sans" pitchFamily="34" charset="-122"/>
                <a:cs typeface="Open Sans" pitchFamily="34" charset="-120"/>
              </a:rPr>
              <a:t>$580.9 B Over 5 Years</a:t>
            </a:r>
            <a:endParaRPr lang="en-US" sz="2000" dirty="0">
              <a:solidFill>
                <a:prstClr val="black"/>
              </a:solidFill>
              <a:latin typeface="Calibri" panose="020F0502020204030204"/>
            </a:endParaRPr>
          </a:p>
        </p:txBody>
      </p:sp>
      <p:sp>
        <p:nvSpPr>
          <p:cNvPr id="12" name="Text 8"/>
          <p:cNvSpPr/>
          <p:nvPr/>
        </p:nvSpPr>
        <p:spPr>
          <a:xfrm>
            <a:off x="4400919" y="2716456"/>
            <a:ext cx="3291840" cy="2560320"/>
          </a:xfrm>
          <a:prstGeom prst="rect">
            <a:avLst/>
          </a:prstGeom>
          <a:noFill/>
          <a:ln/>
        </p:spPr>
        <p:txBody>
          <a:bodyPr wrap="square" lIns="0" tIns="0" rIns="0" bIns="0" rtlCol="0" anchor="t"/>
          <a:lstStyle/>
          <a:p>
            <a:pPr defTabSz="1219170"/>
            <a:r>
              <a:rPr lang="en-US" dirty="0">
                <a:solidFill>
                  <a:srgbClr val="FFFFFF"/>
                </a:solidFill>
                <a:latin typeface="Open Sans" pitchFamily="34" charset="0"/>
                <a:ea typeface="Open Sans" pitchFamily="34" charset="-122"/>
                <a:cs typeface="Open Sans" pitchFamily="34" charset="-120"/>
              </a:rPr>
              <a:t>BA250 authorizes </a:t>
            </a:r>
            <a:r>
              <a:rPr lang="en-US" sz="2100" b="1" dirty="0">
                <a:solidFill>
                  <a:srgbClr val="FFFFFF"/>
                </a:solidFill>
                <a:latin typeface="Open Sans" pitchFamily="34" charset="0"/>
                <a:ea typeface="Open Sans" pitchFamily="34" charset="-122"/>
                <a:cs typeface="Open Sans" pitchFamily="34" charset="-120"/>
              </a:rPr>
              <a:t>$580.9B </a:t>
            </a:r>
            <a:r>
              <a:rPr lang="en-US" dirty="0">
                <a:solidFill>
                  <a:srgbClr val="FFFFFF"/>
                </a:solidFill>
                <a:latin typeface="Open Sans" pitchFamily="34" charset="0"/>
                <a:ea typeface="Open Sans" pitchFamily="34" charset="-122"/>
                <a:cs typeface="Open Sans" pitchFamily="34" charset="-120"/>
              </a:rPr>
              <a:t>for FY2027–2031.</a:t>
            </a:r>
          </a:p>
          <a:p>
            <a:pPr defTabSz="1219170"/>
            <a:endParaRPr lang="en-US" dirty="0">
              <a:solidFill>
                <a:srgbClr val="FFFFFF"/>
              </a:solidFill>
              <a:latin typeface="Open Sans" pitchFamily="34" charset="0"/>
              <a:ea typeface="Open Sans" pitchFamily="34" charset="-122"/>
              <a:cs typeface="Open Sans" pitchFamily="34" charset="-120"/>
            </a:endParaRPr>
          </a:p>
          <a:p>
            <a:pPr defTabSz="1219170"/>
            <a:r>
              <a:rPr lang="en-US" dirty="0">
                <a:solidFill>
                  <a:srgbClr val="FFFFFF"/>
                </a:solidFill>
                <a:latin typeface="Open Sans" pitchFamily="34" charset="0"/>
                <a:ea typeface="Open Sans" pitchFamily="34" charset="-122"/>
                <a:cs typeface="Open Sans" pitchFamily="34" charset="-120"/>
              </a:rPr>
              <a:t>This is a </a:t>
            </a:r>
            <a:r>
              <a:rPr lang="en-US" sz="2100" b="1" dirty="0">
                <a:solidFill>
                  <a:srgbClr val="FFFFFF"/>
                </a:solidFill>
                <a:latin typeface="Open Sans" pitchFamily="34" charset="0"/>
                <a:ea typeface="Open Sans" pitchFamily="34" charset="-122"/>
                <a:cs typeface="Open Sans" pitchFamily="34" charset="-120"/>
              </a:rPr>
              <a:t>4% </a:t>
            </a:r>
            <a:r>
              <a:rPr lang="en-US" dirty="0">
                <a:solidFill>
                  <a:srgbClr val="FFFFFF"/>
                </a:solidFill>
                <a:latin typeface="Open Sans" pitchFamily="34" charset="0"/>
                <a:ea typeface="Open Sans" pitchFamily="34" charset="-122"/>
                <a:cs typeface="Open Sans" pitchFamily="34" charset="-120"/>
              </a:rPr>
              <a:t>overall increase from the IIJA.</a:t>
            </a:r>
          </a:p>
          <a:p>
            <a:pPr defTabSz="1219170"/>
            <a:endParaRPr lang="en-US" dirty="0">
              <a:solidFill>
                <a:srgbClr val="FFFFFF"/>
              </a:solidFill>
              <a:latin typeface="Open Sans" pitchFamily="34" charset="0"/>
              <a:ea typeface="Open Sans" pitchFamily="34" charset="-122"/>
              <a:cs typeface="Open Sans" pitchFamily="34" charset="-120"/>
            </a:endParaRPr>
          </a:p>
          <a:p>
            <a:pPr defTabSz="1219170"/>
            <a:r>
              <a:rPr lang="en-US" dirty="0">
                <a:solidFill>
                  <a:srgbClr val="FFFFFF"/>
                </a:solidFill>
                <a:latin typeface="Open Sans" pitchFamily="34" charset="0"/>
                <a:ea typeface="Open Sans" pitchFamily="34" charset="-122"/>
                <a:cs typeface="Open Sans" pitchFamily="34" charset="-120"/>
              </a:rPr>
              <a:t>Highway Trust Fund covers ~</a:t>
            </a:r>
            <a:r>
              <a:rPr lang="en-US" b="1" dirty="0">
                <a:solidFill>
                  <a:srgbClr val="FFFFFF"/>
                </a:solidFill>
                <a:latin typeface="Open Sans" pitchFamily="34" charset="0"/>
                <a:ea typeface="Open Sans" pitchFamily="34" charset="-122"/>
                <a:cs typeface="Open Sans" pitchFamily="34" charset="-120"/>
              </a:rPr>
              <a:t>$474B </a:t>
            </a:r>
            <a:r>
              <a:rPr lang="en-US" dirty="0">
                <a:solidFill>
                  <a:srgbClr val="FFFFFF"/>
                </a:solidFill>
                <a:latin typeface="Open Sans" pitchFamily="34" charset="0"/>
                <a:ea typeface="Open Sans" pitchFamily="34" charset="-122"/>
                <a:cs typeface="Open Sans" pitchFamily="34" charset="-120"/>
              </a:rPr>
              <a:t>; General Fund covers ~</a:t>
            </a:r>
            <a:r>
              <a:rPr lang="en-US" b="1" dirty="0">
                <a:solidFill>
                  <a:srgbClr val="FFFFFF"/>
                </a:solidFill>
                <a:latin typeface="Open Sans" pitchFamily="34" charset="0"/>
                <a:ea typeface="Open Sans" pitchFamily="34" charset="-122"/>
                <a:cs typeface="Open Sans" pitchFamily="34" charset="-120"/>
              </a:rPr>
              <a:t>$107B</a:t>
            </a:r>
            <a:r>
              <a:rPr lang="en-US" dirty="0">
                <a:solidFill>
                  <a:srgbClr val="FFFFFF"/>
                </a:solidFill>
                <a:latin typeface="Open Sans" pitchFamily="34" charset="0"/>
                <a:ea typeface="Open Sans" pitchFamily="34" charset="-122"/>
                <a:cs typeface="Open Sans" pitchFamily="34" charset="-120"/>
              </a:rPr>
              <a:t>.</a:t>
            </a:r>
            <a:endParaRPr lang="en-US" dirty="0">
              <a:solidFill>
                <a:prstClr val="black"/>
              </a:solidFill>
              <a:latin typeface="Calibri" panose="020F0502020204030204"/>
            </a:endParaRPr>
          </a:p>
        </p:txBody>
      </p:sp>
      <p:sp>
        <p:nvSpPr>
          <p:cNvPr id="13" name="Shape 9"/>
          <p:cNvSpPr/>
          <p:nvPr/>
        </p:nvSpPr>
        <p:spPr>
          <a:xfrm>
            <a:off x="8229600" y="1219200"/>
            <a:ext cx="3657600" cy="4693920"/>
          </a:xfrm>
          <a:prstGeom prst="rect">
            <a:avLst/>
          </a:prstGeom>
          <a:solidFill>
            <a:srgbClr val="1B2A3A"/>
          </a:solidFill>
          <a:ln w="12700">
            <a:solidFill>
              <a:srgbClr val="1B2A3A"/>
            </a:solidFill>
            <a:prstDash val="solid"/>
          </a:ln>
          <a:effectLst>
            <a:outerShdw blurRad="101600" dist="38100" dir="27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pic>
        <p:nvPicPr>
          <p:cNvPr id="14" name="Image 2" descr="preencoded.png"/>
          <p:cNvPicPr>
            <a:picLocks noChangeAspect="1"/>
          </p:cNvPicPr>
          <p:nvPr/>
        </p:nvPicPr>
        <p:blipFill>
          <a:blip r:embed="rId5"/>
          <a:stretch>
            <a:fillRect/>
          </a:stretch>
        </p:blipFill>
        <p:spPr>
          <a:xfrm>
            <a:off x="8473440" y="1402080"/>
            <a:ext cx="670560" cy="670560"/>
          </a:xfrm>
          <a:prstGeom prst="rect">
            <a:avLst/>
          </a:prstGeom>
        </p:spPr>
      </p:pic>
      <p:sp>
        <p:nvSpPr>
          <p:cNvPr id="15" name="Text 10"/>
          <p:cNvSpPr/>
          <p:nvPr/>
        </p:nvSpPr>
        <p:spPr>
          <a:xfrm>
            <a:off x="8412480" y="2194560"/>
            <a:ext cx="3291840" cy="792480"/>
          </a:xfrm>
          <a:prstGeom prst="rect">
            <a:avLst/>
          </a:prstGeom>
          <a:noFill/>
          <a:ln/>
        </p:spPr>
        <p:txBody>
          <a:bodyPr wrap="square" lIns="0" tIns="0" rIns="0" bIns="0" rtlCol="0" anchor="t"/>
          <a:lstStyle/>
          <a:p>
            <a:pPr defTabSz="1219170"/>
            <a:r>
              <a:rPr lang="en-US" sz="2000" b="1" dirty="0">
                <a:solidFill>
                  <a:srgbClr val="F59E0B"/>
                </a:solidFill>
                <a:latin typeface="Open Sans" pitchFamily="34" charset="0"/>
                <a:ea typeface="Open Sans" pitchFamily="34" charset="-122"/>
                <a:cs typeface="Open Sans" pitchFamily="34" charset="-120"/>
              </a:rPr>
              <a:t>Major Structural Shift</a:t>
            </a:r>
            <a:endParaRPr lang="en-US" sz="2000" dirty="0">
              <a:solidFill>
                <a:prstClr val="black"/>
              </a:solidFill>
              <a:latin typeface="Calibri" panose="020F0502020204030204"/>
            </a:endParaRPr>
          </a:p>
        </p:txBody>
      </p:sp>
      <p:sp>
        <p:nvSpPr>
          <p:cNvPr id="16" name="Text 11"/>
          <p:cNvSpPr/>
          <p:nvPr/>
        </p:nvSpPr>
        <p:spPr>
          <a:xfrm>
            <a:off x="8412480" y="2716456"/>
            <a:ext cx="3291840" cy="2560320"/>
          </a:xfrm>
          <a:prstGeom prst="rect">
            <a:avLst/>
          </a:prstGeom>
          <a:noFill/>
          <a:ln/>
        </p:spPr>
        <p:txBody>
          <a:bodyPr wrap="square" lIns="0" tIns="0" rIns="0" bIns="0" rtlCol="0" anchor="t"/>
          <a:lstStyle/>
          <a:p>
            <a:pPr defTabSz="1219170"/>
            <a:r>
              <a:rPr lang="en-US" sz="2100" b="1" dirty="0">
                <a:solidFill>
                  <a:srgbClr val="FFFFFF"/>
                </a:solidFill>
                <a:latin typeface="Open Sans" pitchFamily="34" charset="0"/>
                <a:ea typeface="Open Sans" pitchFamily="34" charset="-122"/>
                <a:cs typeface="Open Sans" pitchFamily="34" charset="-120"/>
              </a:rPr>
              <a:t>90% </a:t>
            </a:r>
            <a:r>
              <a:rPr lang="en-US" dirty="0">
                <a:solidFill>
                  <a:srgbClr val="FFFFFF"/>
                </a:solidFill>
                <a:latin typeface="Open Sans" pitchFamily="34" charset="0"/>
                <a:ea typeface="Open Sans" pitchFamily="34" charset="-122"/>
                <a:cs typeface="Open Sans" pitchFamily="34" charset="-120"/>
              </a:rPr>
              <a:t>of authorized funding is in formula programs. Different approach from IIJA, which had many competitive programs.</a:t>
            </a:r>
          </a:p>
          <a:p>
            <a:pPr defTabSz="1219170"/>
            <a:endParaRPr lang="en-US" dirty="0">
              <a:solidFill>
                <a:srgbClr val="FFFFFF"/>
              </a:solidFill>
              <a:latin typeface="Open Sans" pitchFamily="34" charset="0"/>
              <a:ea typeface="Open Sans" pitchFamily="34" charset="-122"/>
              <a:cs typeface="Open Sans" pitchFamily="34" charset="-120"/>
            </a:endParaRPr>
          </a:p>
          <a:p>
            <a:pPr defTabSz="1219170"/>
            <a:r>
              <a:rPr lang="en-US" dirty="0">
                <a:solidFill>
                  <a:srgbClr val="FFFFFF"/>
                </a:solidFill>
                <a:latin typeface="Open Sans" pitchFamily="34" charset="0"/>
                <a:ea typeface="Open Sans" pitchFamily="34" charset="-122"/>
                <a:cs typeface="Open Sans" pitchFamily="34" charset="-120"/>
              </a:rPr>
              <a:t>Local and regional entities are positioned to receive </a:t>
            </a:r>
            <a:r>
              <a:rPr lang="en-US" sz="2100" b="1" dirty="0">
                <a:solidFill>
                  <a:srgbClr val="FFFFFF"/>
                </a:solidFill>
                <a:latin typeface="Open Sans" pitchFamily="34" charset="0"/>
                <a:ea typeface="Open Sans" pitchFamily="34" charset="-122"/>
                <a:cs typeface="Open Sans" pitchFamily="34" charset="-120"/>
              </a:rPr>
              <a:t>~22%</a:t>
            </a:r>
            <a:r>
              <a:rPr lang="en-US" sz="2100" dirty="0">
                <a:solidFill>
                  <a:srgbClr val="FFFFFF"/>
                </a:solidFill>
                <a:latin typeface="Open Sans" pitchFamily="34" charset="0"/>
                <a:ea typeface="Open Sans" pitchFamily="34" charset="-122"/>
                <a:cs typeface="Open Sans" pitchFamily="34" charset="-120"/>
              </a:rPr>
              <a:t> </a:t>
            </a:r>
            <a:r>
              <a:rPr lang="en-US" dirty="0">
                <a:solidFill>
                  <a:srgbClr val="FFFFFF"/>
                </a:solidFill>
                <a:latin typeface="Open Sans" pitchFamily="34" charset="0"/>
                <a:ea typeface="Open Sans" pitchFamily="34" charset="-122"/>
                <a:cs typeface="Open Sans" pitchFamily="34" charset="-120"/>
              </a:rPr>
              <a:t>of total federal transportation funding.</a:t>
            </a:r>
            <a:endParaRPr lang="en-US" dirty="0">
              <a:solidFill>
                <a:prstClr val="black"/>
              </a:solidFill>
              <a:latin typeface="Calibri" panose="020F0502020204030204"/>
            </a:endParaRPr>
          </a:p>
        </p:txBody>
      </p:sp>
      <p:sp>
        <p:nvSpPr>
          <p:cNvPr id="17" name="Shape 12"/>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18" name="Text 13"/>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2A3A">
            <a:alpha val="100000"/>
          </a:srgbClr>
        </a:solidFill>
        <a:effectLst/>
      </p:bgPr>
    </p:bg>
    <p:spTree>
      <p:nvGrpSpPr>
        <p:cNvPr id="1" name="">
          <a:extLst>
            <a:ext uri="{FF2B5EF4-FFF2-40B4-BE49-F238E27FC236}">
              <a16:creationId xmlns:a16="http://schemas.microsoft.com/office/drawing/2014/main" id="{AD857290-BD80-A383-0BBE-6C316926BAB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244D8080-34AD-EC2A-299B-B8E066E835FC}"/>
              </a:ext>
            </a:extLst>
          </p:cNvPr>
          <p:cNvPicPr>
            <a:picLocks noChangeAspect="1"/>
          </p:cNvPicPr>
          <p:nvPr/>
        </p:nvPicPr>
        <p:blipFill>
          <a:blip r:embed="rId3"/>
          <a:stretch>
            <a:fillRect/>
          </a:stretch>
        </p:blipFill>
        <p:spPr>
          <a:xfrm rot="20672121">
            <a:off x="762298" y="2691248"/>
            <a:ext cx="909236" cy="1178307"/>
          </a:xfrm>
          <a:prstGeom prst="rect">
            <a:avLst/>
          </a:prstGeom>
        </p:spPr>
      </p:pic>
      <p:sp>
        <p:nvSpPr>
          <p:cNvPr id="5" name="SlideTitle">
            <a:extLst>
              <a:ext uri="{FF2B5EF4-FFF2-40B4-BE49-F238E27FC236}">
                <a16:creationId xmlns:a16="http://schemas.microsoft.com/office/drawing/2014/main" id="{55F35710-1155-459D-B1C6-30EC3AD86EB4}"/>
              </a:ext>
            </a:extLst>
          </p:cNvPr>
          <p:cNvSpPr txBox="1"/>
          <p:nvPr/>
        </p:nvSpPr>
        <p:spPr>
          <a:xfrm>
            <a:off x="546946" y="306493"/>
            <a:ext cx="5865707" cy="1446550"/>
          </a:xfrm>
          <a:prstGeom prst="rect">
            <a:avLst/>
          </a:prstGeom>
          <a:noFill/>
        </p:spPr>
        <p:txBody>
          <a:bodyPr vertOverflow="overflow" vert="horz"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entury Gothic" panose="020B0502020202020204" pitchFamily="34" charset="0"/>
              </a:rPr>
              <a:t>Where We Are: Legislative Timeline</a:t>
            </a:r>
          </a:p>
        </p:txBody>
      </p:sp>
      <p:sp>
        <p:nvSpPr>
          <p:cNvPr id="12" name="ReauthCard">
            <a:extLst>
              <a:ext uri="{FF2B5EF4-FFF2-40B4-BE49-F238E27FC236}">
                <a16:creationId xmlns:a16="http://schemas.microsoft.com/office/drawing/2014/main" id="{859078CC-7B81-4CF1-80E1-12000D22A795}"/>
              </a:ext>
            </a:extLst>
          </p:cNvPr>
          <p:cNvSpPr/>
          <p:nvPr/>
        </p:nvSpPr>
        <p:spPr>
          <a:xfrm>
            <a:off x="8229600" y="306493"/>
            <a:ext cx="3683000" cy="1498600"/>
          </a:xfrm>
          <a:prstGeom prst="roundRect">
            <a:avLst/>
          </a:prstGeom>
          <a:solidFill>
            <a:srgbClr val="22384C"/>
          </a:solidFill>
          <a:ln w="19050" cap="flat" cmpd="sng" algn="ctr">
            <a:solidFill>
              <a:srgbClr val="FCC625"/>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Open Sans"/>
                <a:ea typeface="Open Sans"/>
                <a:cs typeface="Open Sans"/>
              </a:rPr>
              <a:t>Congress is working on the next surface transportation reauthorization. IIJA was the last surface bill — expires Sept. 30, 2026.</a:t>
            </a:r>
          </a:p>
        </p:txBody>
      </p:sp>
      <p:sp>
        <p:nvSpPr>
          <p:cNvPr id="3" name="wmConn">
            <a:extLst>
              <a:ext uri="{FF2B5EF4-FFF2-40B4-BE49-F238E27FC236}">
                <a16:creationId xmlns:a16="http://schemas.microsoft.com/office/drawing/2014/main" id="{72C299BC-EF8B-4144-B555-31BB5C90D395}"/>
              </a:ext>
            </a:extLst>
          </p:cNvPr>
          <p:cNvSpPr/>
          <p:nvPr/>
        </p:nvSpPr>
        <p:spPr>
          <a:xfrm>
            <a:off x="6181687" y="3009612"/>
            <a:ext cx="38100" cy="508000"/>
          </a:xfrm>
          <a:prstGeom prst="rect">
            <a:avLst/>
          </a:prstGeom>
          <a:solidFill>
            <a:srgbClr val="FCC62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64CE2E6B-5BF7-DE76-1FE5-EE8BA4BB7230}"/>
              </a:ext>
            </a:extLst>
          </p:cNvPr>
          <p:cNvGrpSpPr/>
          <p:nvPr/>
        </p:nvGrpSpPr>
        <p:grpSpPr>
          <a:xfrm>
            <a:off x="228600" y="2247612"/>
            <a:ext cx="11938000" cy="4244777"/>
            <a:chOff x="254000" y="2540000"/>
            <a:chExt cx="11938000" cy="4244777"/>
          </a:xfrm>
        </p:grpSpPr>
        <p:sp>
          <p:nvSpPr>
            <p:cNvPr id="13" name="track1">
              <a:extLst>
                <a:ext uri="{FF2B5EF4-FFF2-40B4-BE49-F238E27FC236}">
                  <a16:creationId xmlns:a16="http://schemas.microsoft.com/office/drawing/2014/main" id="{8FF1093C-1543-436F-82B0-F4AFA2233610}"/>
                </a:ext>
              </a:extLst>
            </p:cNvPr>
            <p:cNvSpPr/>
            <p:nvPr/>
          </p:nvSpPr>
          <p:spPr>
            <a:xfrm>
              <a:off x="1397000" y="4076700"/>
              <a:ext cx="4826000" cy="76200"/>
            </a:xfrm>
            <a:prstGeom prst="rect">
              <a:avLst/>
            </a:prstGeom>
            <a:solidFill>
              <a:srgbClr val="1F9E8E"/>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ack2">
              <a:extLst>
                <a:ext uri="{FF2B5EF4-FFF2-40B4-BE49-F238E27FC236}">
                  <a16:creationId xmlns:a16="http://schemas.microsoft.com/office/drawing/2014/main" id="{F1045665-B835-4766-8B2A-6975C21C5C2F}"/>
                </a:ext>
              </a:extLst>
            </p:cNvPr>
            <p:cNvSpPr/>
            <p:nvPr/>
          </p:nvSpPr>
          <p:spPr>
            <a:xfrm>
              <a:off x="6223000" y="4076700"/>
              <a:ext cx="4826000" cy="76200"/>
            </a:xfrm>
            <a:prstGeom prst="rect">
              <a:avLst/>
            </a:prstGeom>
            <a:solidFill>
              <a:srgbClr val="5A6B7B"/>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node1">
              <a:extLst>
                <a:ext uri="{FF2B5EF4-FFF2-40B4-BE49-F238E27FC236}">
                  <a16:creationId xmlns:a16="http://schemas.microsoft.com/office/drawing/2014/main" id="{2E38C957-ECBB-42FB-95DE-AABC7FEF2421}"/>
                </a:ext>
              </a:extLst>
            </p:cNvPr>
            <p:cNvSpPr/>
            <p:nvPr/>
          </p:nvSpPr>
          <p:spPr>
            <a:xfrm>
              <a:off x="1092200" y="3810000"/>
              <a:ext cx="609600" cy="609600"/>
            </a:xfrm>
            <a:prstGeom prst="ellipse">
              <a:avLst/>
            </a:prstGeom>
            <a:solidFill>
              <a:srgbClr val="1F9E8E"/>
            </a:solidFill>
            <a:ln w="2540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1</a:t>
              </a:r>
            </a:p>
          </p:txBody>
        </p:sp>
        <p:sp>
          <p:nvSpPr>
            <p:cNvPr id="16" name="node2">
              <a:extLst>
                <a:ext uri="{FF2B5EF4-FFF2-40B4-BE49-F238E27FC236}">
                  <a16:creationId xmlns:a16="http://schemas.microsoft.com/office/drawing/2014/main" id="{1A3BD89A-78D7-415E-A338-95608A848B0A}"/>
                </a:ext>
              </a:extLst>
            </p:cNvPr>
            <p:cNvSpPr/>
            <p:nvPr/>
          </p:nvSpPr>
          <p:spPr>
            <a:xfrm>
              <a:off x="3505200" y="3810000"/>
              <a:ext cx="609600" cy="609600"/>
            </a:xfrm>
            <a:prstGeom prst="ellipse">
              <a:avLst/>
            </a:prstGeom>
            <a:solidFill>
              <a:srgbClr val="1F9E8E"/>
            </a:solidFill>
            <a:ln w="2540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2</a:t>
              </a:r>
            </a:p>
          </p:txBody>
        </p:sp>
        <p:sp>
          <p:nvSpPr>
            <p:cNvPr id="18" name="node3">
              <a:extLst>
                <a:ext uri="{FF2B5EF4-FFF2-40B4-BE49-F238E27FC236}">
                  <a16:creationId xmlns:a16="http://schemas.microsoft.com/office/drawing/2014/main" id="{33DA6160-2E93-4860-BA1C-091ADA9F306C}"/>
                </a:ext>
              </a:extLst>
            </p:cNvPr>
            <p:cNvSpPr/>
            <p:nvPr/>
          </p:nvSpPr>
          <p:spPr>
            <a:xfrm>
              <a:off x="5918200" y="3810000"/>
              <a:ext cx="609600" cy="609600"/>
            </a:xfrm>
            <a:prstGeom prst="ellipse">
              <a:avLst/>
            </a:prstGeom>
            <a:solidFill>
              <a:srgbClr val="FCC625"/>
            </a:solidFill>
            <a:ln w="2540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3</a:t>
              </a:r>
            </a:p>
          </p:txBody>
        </p:sp>
        <p:sp>
          <p:nvSpPr>
            <p:cNvPr id="19" name="node4">
              <a:extLst>
                <a:ext uri="{FF2B5EF4-FFF2-40B4-BE49-F238E27FC236}">
                  <a16:creationId xmlns:a16="http://schemas.microsoft.com/office/drawing/2014/main" id="{99321954-EE19-4158-A6C9-8BABE16A2EF9}"/>
                </a:ext>
              </a:extLst>
            </p:cNvPr>
            <p:cNvSpPr/>
            <p:nvPr/>
          </p:nvSpPr>
          <p:spPr>
            <a:xfrm>
              <a:off x="8331200" y="3810000"/>
              <a:ext cx="609600" cy="609600"/>
            </a:xfrm>
            <a:prstGeom prst="ellipse">
              <a:avLst/>
            </a:prstGeom>
            <a:solidFill>
              <a:srgbClr val="E0544B"/>
            </a:solidFill>
            <a:ln w="2540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4</a:t>
              </a:r>
            </a:p>
          </p:txBody>
        </p:sp>
        <p:sp>
          <p:nvSpPr>
            <p:cNvPr id="20" name="node5">
              <a:extLst>
                <a:ext uri="{FF2B5EF4-FFF2-40B4-BE49-F238E27FC236}">
                  <a16:creationId xmlns:a16="http://schemas.microsoft.com/office/drawing/2014/main" id="{89EF6502-D719-4CE9-9072-30B8110FEB3E}"/>
                </a:ext>
              </a:extLst>
            </p:cNvPr>
            <p:cNvSpPr/>
            <p:nvPr/>
          </p:nvSpPr>
          <p:spPr>
            <a:xfrm>
              <a:off x="10744200" y="3810000"/>
              <a:ext cx="609600" cy="609600"/>
            </a:xfrm>
            <a:prstGeom prst="ellipse">
              <a:avLst/>
            </a:prstGeom>
            <a:solidFill>
              <a:srgbClr val="FCC625"/>
            </a:solidFill>
            <a:ln w="2540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2A3A"/>
                  </a:solidFill>
                  <a:effectLst/>
                  <a:uLnTx/>
                  <a:uFillTx/>
                  <a:latin typeface="Open Sans" panose="020B0606030504020204" pitchFamily="34" charset="0"/>
                  <a:ea typeface="+mn-ea"/>
                  <a:cs typeface="+mn-cs"/>
                </a:rPr>
                <a:t>5</a:t>
              </a:r>
            </a:p>
          </p:txBody>
        </p:sp>
        <p:sp>
          <p:nvSpPr>
            <p:cNvPr id="21" name="label1">
              <a:extLst>
                <a:ext uri="{FF2B5EF4-FFF2-40B4-BE49-F238E27FC236}">
                  <a16:creationId xmlns:a16="http://schemas.microsoft.com/office/drawing/2014/main" id="{6EFD7BB3-5281-4772-A4C6-EBF2B16B0CDC}"/>
                </a:ext>
              </a:extLst>
            </p:cNvPr>
            <p:cNvSpPr txBox="1"/>
            <p:nvPr/>
          </p:nvSpPr>
          <p:spPr>
            <a:xfrm>
              <a:off x="254000" y="4597400"/>
              <a:ext cx="2286000" cy="815608"/>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C9B5"/>
                  </a:solidFill>
                  <a:effectLst/>
                  <a:uLnTx/>
                  <a:uFillTx/>
                  <a:latin typeface="Open Sans" panose="020B0606030504020204" pitchFamily="34" charset="0"/>
                  <a:ea typeface="+mn-ea"/>
                  <a:cs typeface="+mn-cs"/>
                </a:rPr>
                <a:t>May 17, 2026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dirty="0">
                  <a:ln>
                    <a:noFill/>
                  </a:ln>
                  <a:solidFill>
                    <a:srgbClr val="E8EDF2"/>
                  </a:solidFill>
                  <a:effectLst/>
                  <a:uLnTx/>
                  <a:uFillTx/>
                  <a:latin typeface="Open Sans" panose="020B0606030504020204" pitchFamily="34" charset="0"/>
                  <a:ea typeface="+mn-ea"/>
                  <a:cs typeface="+mn-cs"/>
                </a:rPr>
                <a:t>House Base Text Released</a:t>
              </a:r>
            </a:p>
            <a:p>
              <a:pPr marL="0" marR="0" lvl="0" indent="0" algn="ctr" defTabSz="914400" rtl="0" eaLnBrk="1" fontAlgn="auto" latinLnBrk="0" hangingPunct="1">
                <a:lnSpc>
                  <a:spcPct val="100000"/>
                </a:lnSpc>
                <a:spcBef>
                  <a:spcPts val="300"/>
                </a:spcBef>
                <a:spcAft>
                  <a:spcPts val="0"/>
                </a:spcAft>
                <a:buClrTx/>
                <a:buSzTx/>
                <a:buFontTx/>
                <a:buNone/>
                <a:tabLst/>
                <a:defRPr/>
              </a:pPr>
              <a:r>
                <a:rPr lang="en-US" sz="1300" dirty="0">
                  <a:solidFill>
                    <a:srgbClr val="E8EDF2"/>
                  </a:solidFill>
                  <a:latin typeface="Open Sans" panose="020B0606030504020204" pitchFamily="34" charset="0"/>
                </a:rPr>
                <a:t>BUILD America 250 Act</a:t>
              </a:r>
              <a:endParaRPr kumimoji="0" lang="en-US" sz="1300" b="0" i="0" u="none" strike="noStrike" kern="1200" cap="none" spc="0" normalizeH="0" baseline="0" noProof="0" dirty="0">
                <a:ln>
                  <a:noFill/>
                </a:ln>
                <a:solidFill>
                  <a:srgbClr val="E8EDF2"/>
                </a:solidFill>
                <a:effectLst/>
                <a:uLnTx/>
                <a:uFillTx/>
                <a:latin typeface="Open Sans" panose="020B0606030504020204" pitchFamily="34" charset="0"/>
                <a:ea typeface="+mn-ea"/>
                <a:cs typeface="+mn-cs"/>
              </a:endParaRPr>
            </a:p>
          </p:txBody>
        </p:sp>
        <p:sp>
          <p:nvSpPr>
            <p:cNvPr id="22" name="label2">
              <a:extLst>
                <a:ext uri="{FF2B5EF4-FFF2-40B4-BE49-F238E27FC236}">
                  <a16:creationId xmlns:a16="http://schemas.microsoft.com/office/drawing/2014/main" id="{1B2904DB-01BC-460E-834B-79BC34610C1B}"/>
                </a:ext>
              </a:extLst>
            </p:cNvPr>
            <p:cNvSpPr txBox="1"/>
            <p:nvPr/>
          </p:nvSpPr>
          <p:spPr>
            <a:xfrm>
              <a:off x="2667000" y="4597400"/>
              <a:ext cx="2286000" cy="777136"/>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C9B5"/>
                  </a:solidFill>
                  <a:effectLst/>
                  <a:uLnTx/>
                  <a:uFillTx/>
                  <a:latin typeface="Open Sans" panose="020B0606030504020204" pitchFamily="34" charset="0"/>
                  <a:ea typeface="+mn-ea"/>
                  <a:cs typeface="+mn-cs"/>
                </a:rPr>
                <a:t>May 21, 2026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a:ln>
                    <a:noFill/>
                  </a:ln>
                  <a:solidFill>
                    <a:srgbClr val="E8EDF2"/>
                  </a:solidFill>
                  <a:effectLst/>
                  <a:uLnTx/>
                  <a:uFillTx/>
                  <a:latin typeface="Open Sans" panose="020B0606030504020204" pitchFamily="34" charset="0"/>
                  <a:ea typeface="+mn-ea"/>
                  <a:cs typeface="+mn-cs"/>
                </a:rPr>
                <a:t>House T&amp;I Committee Markup (H.R. 8870)</a:t>
              </a:r>
            </a:p>
          </p:txBody>
        </p:sp>
        <p:sp>
          <p:nvSpPr>
            <p:cNvPr id="23" name="label3">
              <a:extLst>
                <a:ext uri="{FF2B5EF4-FFF2-40B4-BE49-F238E27FC236}">
                  <a16:creationId xmlns:a16="http://schemas.microsoft.com/office/drawing/2014/main" id="{AD9D2139-D0B0-4BF2-9FED-6B58E93CBF41}"/>
                </a:ext>
              </a:extLst>
            </p:cNvPr>
            <p:cNvSpPr txBox="1"/>
            <p:nvPr/>
          </p:nvSpPr>
          <p:spPr>
            <a:xfrm>
              <a:off x="5080000" y="4597400"/>
              <a:ext cx="2286000" cy="815608"/>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CC625"/>
                  </a:solidFill>
                  <a:effectLst/>
                  <a:uLnTx/>
                  <a:uFillTx/>
                  <a:latin typeface="Open Sans" panose="020B0606030504020204" pitchFamily="34" charset="0"/>
                  <a:ea typeface="+mn-ea"/>
                  <a:cs typeface="+mn-cs"/>
                </a:rPr>
                <a:t>Future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a:ln>
                    <a:noFill/>
                  </a:ln>
                  <a:solidFill>
                    <a:srgbClr val="E8EDF2"/>
                  </a:solidFill>
                  <a:effectLst/>
                  <a:uLnTx/>
                  <a:uFillTx/>
                  <a:latin typeface="Open Sans" panose="020B0606030504020204" pitchFamily="34" charset="0"/>
                  <a:ea typeface="+mn-ea"/>
                  <a:cs typeface="+mn-cs"/>
                </a:rPr>
                <a:t>Potential House Passage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1" u="none" strike="noStrike" kern="1200" cap="none" spc="0" normalizeH="0" baseline="0" noProof="0">
                  <a:ln>
                    <a:noFill/>
                  </a:ln>
                  <a:solidFill>
                    <a:srgbClr val="E8EDF2"/>
                  </a:solidFill>
                  <a:effectLst/>
                  <a:uLnTx/>
                  <a:uFillTx/>
                  <a:latin typeface="Open Sans" panose="020B0606030504020204" pitchFamily="34" charset="0"/>
                  <a:ea typeface="+mn-ea"/>
                  <a:cs typeface="+mn-cs"/>
                </a:rPr>
                <a:t>Potentially late June</a:t>
              </a:r>
            </a:p>
          </p:txBody>
        </p:sp>
        <p:sp>
          <p:nvSpPr>
            <p:cNvPr id="24" name="label4">
              <a:extLst>
                <a:ext uri="{FF2B5EF4-FFF2-40B4-BE49-F238E27FC236}">
                  <a16:creationId xmlns:a16="http://schemas.microsoft.com/office/drawing/2014/main" id="{FE19F82D-288F-4698-BDA5-E298C01BA379}"/>
                </a:ext>
              </a:extLst>
            </p:cNvPr>
            <p:cNvSpPr txBox="1"/>
            <p:nvPr/>
          </p:nvSpPr>
          <p:spPr>
            <a:xfrm>
              <a:off x="7493000" y="4597400"/>
              <a:ext cx="2286000" cy="777136"/>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0544B"/>
                  </a:solidFill>
                  <a:effectLst/>
                  <a:uLnTx/>
                  <a:uFillTx/>
                  <a:latin typeface="Open Sans" panose="020B0606030504020204" pitchFamily="34" charset="0"/>
                  <a:ea typeface="+mn-ea"/>
                  <a:cs typeface="+mn-cs"/>
                </a:rPr>
                <a:t>The Senate</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0" u="none" strike="noStrike" kern="1200" cap="none" spc="0" normalizeH="0" baseline="0" noProof="0">
                  <a:ln>
                    <a:noFill/>
                  </a:ln>
                  <a:solidFill>
                    <a:srgbClr val="E8EDF2"/>
                  </a:solidFill>
                  <a:effectLst/>
                  <a:uLnTx/>
                  <a:uFillTx/>
                  <a:latin typeface="Open Sans" panose="020B0606030504020204" pitchFamily="34" charset="0"/>
                  <a:ea typeface="+mn-ea"/>
                  <a:cs typeface="+mn-cs"/>
                </a:rPr>
                <a:t>No companion text released</a:t>
              </a:r>
            </a:p>
          </p:txBody>
        </p:sp>
        <p:sp>
          <p:nvSpPr>
            <p:cNvPr id="25" name="label5">
              <a:extLst>
                <a:ext uri="{FF2B5EF4-FFF2-40B4-BE49-F238E27FC236}">
                  <a16:creationId xmlns:a16="http://schemas.microsoft.com/office/drawing/2014/main" id="{0F52CF63-674A-4B50-BDDB-70A6B93FD83D}"/>
                </a:ext>
              </a:extLst>
            </p:cNvPr>
            <p:cNvSpPr txBox="1"/>
            <p:nvPr/>
          </p:nvSpPr>
          <p:spPr>
            <a:xfrm>
              <a:off x="9906000" y="4597400"/>
              <a:ext cx="2286000" cy="777136"/>
            </a:xfrm>
            <a:prstGeom prst="rect">
              <a:avLst/>
            </a:prstGeom>
            <a:noFill/>
          </p:spPr>
          <p:txBody>
            <a:bodyPr vertOverflow="overflow" vert="horz"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CC625"/>
                  </a:solidFill>
                  <a:effectLst/>
                  <a:uLnTx/>
                  <a:uFillTx/>
                  <a:latin typeface="Open Sans" panose="020B0606030504020204" pitchFamily="34" charset="0"/>
                  <a:ea typeface="+mn-ea"/>
                  <a:cs typeface="+mn-cs"/>
                </a:rPr>
                <a:t>Extension</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300" b="0" i="1" u="none" strike="noStrike" kern="1200" cap="none" spc="0" normalizeH="0" baseline="0" noProof="0">
                  <a:ln>
                    <a:noFill/>
                  </a:ln>
                  <a:solidFill>
                    <a:srgbClr val="E8EDF2"/>
                  </a:solidFill>
                  <a:effectLst/>
                  <a:uLnTx/>
                  <a:uFillTx/>
                  <a:latin typeface="Open Sans" panose="020B0606030504020204" pitchFamily="34" charset="0"/>
                  <a:ea typeface="+mn-ea"/>
                  <a:cs typeface="+mn-cs"/>
                </a:rPr>
                <a:t>Highly likely outcome due Congressional calendar</a:t>
              </a:r>
            </a:p>
          </p:txBody>
        </p:sp>
        <p:sp>
          <p:nvSpPr>
            <p:cNvPr id="2" name="WaysMeans">
              <a:extLst>
                <a:ext uri="{FF2B5EF4-FFF2-40B4-BE49-F238E27FC236}">
                  <a16:creationId xmlns:a16="http://schemas.microsoft.com/office/drawing/2014/main" id="{A161A6D2-E92F-46AE-82F2-C267CF7D30E6}"/>
                </a:ext>
              </a:extLst>
            </p:cNvPr>
            <p:cNvSpPr/>
            <p:nvPr/>
          </p:nvSpPr>
          <p:spPr>
            <a:xfrm>
              <a:off x="5080000" y="2540000"/>
              <a:ext cx="2286000" cy="762000"/>
            </a:xfrm>
            <a:prstGeom prst="roundRect">
              <a:avLst/>
            </a:prstGeom>
            <a:solidFill>
              <a:srgbClr val="22384C"/>
            </a:solidFill>
            <a:ln w="15875" cap="flat" cmpd="sng" algn="ctr">
              <a:solidFill>
                <a:srgbClr val="FCC625"/>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CC625"/>
                  </a:solidFill>
                  <a:effectLst/>
                  <a:uLnTx/>
                  <a:uFillTx/>
                  <a:latin typeface="Open Sans" panose="020B0606030504020204" pitchFamily="34" charset="0"/>
                  <a:ea typeface="+mn-ea"/>
                  <a:cs typeface="+mn-cs"/>
                </a:rPr>
                <a:t>Ways &amp; 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8EDF2"/>
                  </a:solidFill>
                  <a:effectLst/>
                  <a:uLnTx/>
                  <a:uFillTx/>
                  <a:latin typeface="Open Sans" panose="020B0606030504020204" pitchFamily="34" charset="0"/>
                  <a:ea typeface="+mn-ea"/>
                  <a:cs typeface="+mn-cs"/>
                </a:rPr>
                <a:t>In progress (revenue)</a:t>
              </a:r>
            </a:p>
          </p:txBody>
        </p:sp>
        <p:sp>
          <p:nvSpPr>
            <p:cNvPr id="8" name="SenHdr">
              <a:extLst>
                <a:ext uri="{FF2B5EF4-FFF2-40B4-BE49-F238E27FC236}">
                  <a16:creationId xmlns:a16="http://schemas.microsoft.com/office/drawing/2014/main" id="{8E1FD39A-6B77-4DD0-B045-E9DBF347AEFB}"/>
                </a:ext>
              </a:extLst>
            </p:cNvPr>
            <p:cNvSpPr txBox="1"/>
            <p:nvPr/>
          </p:nvSpPr>
          <p:spPr>
            <a:xfrm>
              <a:off x="7110458" y="6477000"/>
              <a:ext cx="3076483" cy="307777"/>
            </a:xfrm>
            <a:prstGeom prst="rect">
              <a:avLst/>
            </a:prstGeom>
            <a:noFill/>
          </p:spPr>
          <p:txBody>
            <a:bodyPr vertOverflow="overflow" vert="horz"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0544B"/>
                  </a:solidFill>
                  <a:effectLst/>
                  <a:uLnTx/>
                  <a:uFillTx/>
                  <a:latin typeface="Open Sans" panose="020B0606030504020204" pitchFamily="34" charset="0"/>
                  <a:ea typeface="+mn-ea"/>
                  <a:cs typeface="+mn-cs"/>
                </a:rPr>
                <a:t>Senate Committees — no bill yet</a:t>
              </a:r>
            </a:p>
          </p:txBody>
        </p:sp>
        <p:sp>
          <p:nvSpPr>
            <p:cNvPr id="9" name="comm0">
              <a:extLst>
                <a:ext uri="{FF2B5EF4-FFF2-40B4-BE49-F238E27FC236}">
                  <a16:creationId xmlns:a16="http://schemas.microsoft.com/office/drawing/2014/main" id="{DC973E2D-395A-48B9-A8F1-B9A30208C6BF}"/>
                </a:ext>
              </a:extLst>
            </p:cNvPr>
            <p:cNvSpPr/>
            <p:nvPr/>
          </p:nvSpPr>
          <p:spPr>
            <a:xfrm>
              <a:off x="6756400" y="5918200"/>
              <a:ext cx="1168400" cy="482600"/>
            </a:xfrm>
            <a:prstGeom prst="roundRect">
              <a:avLst/>
            </a:prstGeom>
            <a:solidFill>
              <a:srgbClr val="2C4256"/>
            </a:solidFill>
            <a:ln w="12700" cap="flat" cmpd="sng" algn="ctr">
              <a:solidFill>
                <a:srgbClr val="E0544B"/>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EPW</a:t>
              </a:r>
            </a:p>
          </p:txBody>
        </p:sp>
        <p:sp>
          <p:nvSpPr>
            <p:cNvPr id="10" name="comm1">
              <a:extLst>
                <a:ext uri="{FF2B5EF4-FFF2-40B4-BE49-F238E27FC236}">
                  <a16:creationId xmlns:a16="http://schemas.microsoft.com/office/drawing/2014/main" id="{7AF7BE47-55FC-41B9-92E1-E0A4FC807F2A}"/>
                </a:ext>
              </a:extLst>
            </p:cNvPr>
            <p:cNvSpPr/>
            <p:nvPr/>
          </p:nvSpPr>
          <p:spPr>
            <a:xfrm>
              <a:off x="8051800" y="5918200"/>
              <a:ext cx="1168400" cy="482600"/>
            </a:xfrm>
            <a:prstGeom prst="roundRect">
              <a:avLst/>
            </a:prstGeom>
            <a:solidFill>
              <a:srgbClr val="2C4256"/>
            </a:solidFill>
            <a:ln w="12700" cap="flat" cmpd="sng" algn="ctr">
              <a:solidFill>
                <a:srgbClr val="E0544B"/>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Commerce</a:t>
              </a:r>
            </a:p>
          </p:txBody>
        </p:sp>
        <p:sp>
          <p:nvSpPr>
            <p:cNvPr id="4" name="senConn">
              <a:extLst>
                <a:ext uri="{FF2B5EF4-FFF2-40B4-BE49-F238E27FC236}">
                  <a16:creationId xmlns:a16="http://schemas.microsoft.com/office/drawing/2014/main" id="{4CEB2345-6BF5-49A7-B0AB-5FFFFACA60D7}"/>
                </a:ext>
              </a:extLst>
            </p:cNvPr>
            <p:cNvSpPr/>
            <p:nvPr/>
          </p:nvSpPr>
          <p:spPr>
            <a:xfrm>
              <a:off x="8610600" y="5346700"/>
              <a:ext cx="38100" cy="571500"/>
            </a:xfrm>
            <a:prstGeom prst="rect">
              <a:avLst/>
            </a:prstGeom>
            <a:solidFill>
              <a:srgbClr val="E0544B"/>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mm2">
              <a:extLst>
                <a:ext uri="{FF2B5EF4-FFF2-40B4-BE49-F238E27FC236}">
                  <a16:creationId xmlns:a16="http://schemas.microsoft.com/office/drawing/2014/main" id="{D652833E-6E1B-497B-B2EB-76460DCC3E0A}"/>
                </a:ext>
              </a:extLst>
            </p:cNvPr>
            <p:cNvSpPr/>
            <p:nvPr/>
          </p:nvSpPr>
          <p:spPr>
            <a:xfrm>
              <a:off x="9347200" y="5918200"/>
              <a:ext cx="1168400" cy="482600"/>
            </a:xfrm>
            <a:prstGeom prst="roundRect">
              <a:avLst/>
            </a:prstGeom>
            <a:solidFill>
              <a:srgbClr val="2C4256"/>
            </a:solidFill>
            <a:ln w="12700" cap="flat" cmpd="sng" algn="ctr">
              <a:solidFill>
                <a:srgbClr val="E0544B"/>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Banking</a:t>
              </a:r>
            </a:p>
          </p:txBody>
        </p:sp>
      </p:grpSp>
      <p:pic>
        <p:nvPicPr>
          <p:cNvPr id="17" name="Picture 16">
            <a:extLst>
              <a:ext uri="{FF2B5EF4-FFF2-40B4-BE49-F238E27FC236}">
                <a16:creationId xmlns:a16="http://schemas.microsoft.com/office/drawing/2014/main" id="{BE10C45F-E868-8F85-091A-9B30CC1B1ED8}"/>
              </a:ext>
            </a:extLst>
          </p:cNvPr>
          <p:cNvPicPr>
            <a:picLocks noChangeAspect="1"/>
          </p:cNvPicPr>
          <p:nvPr/>
        </p:nvPicPr>
        <p:blipFill>
          <a:blip r:embed="rId4"/>
          <a:srcRect l="6343" t="10176" r="66577" b="59923"/>
          <a:stretch>
            <a:fillRect/>
          </a:stretch>
        </p:blipFill>
        <p:spPr>
          <a:xfrm>
            <a:off x="11058237" y="1345584"/>
            <a:ext cx="1108363" cy="815920"/>
          </a:xfrm>
          <a:prstGeom prst="rect">
            <a:avLst/>
          </a:prstGeom>
        </p:spPr>
      </p:pic>
      <p:pic>
        <p:nvPicPr>
          <p:cNvPr id="27" name="Picture 26" descr="Transportation &amp; Infrastructure Committee">
            <a:extLst>
              <a:ext uri="{FF2B5EF4-FFF2-40B4-BE49-F238E27FC236}">
                <a16:creationId xmlns:a16="http://schemas.microsoft.com/office/drawing/2014/main" id="{99452F4F-4E76-3A90-5D41-422387C83281}"/>
              </a:ext>
            </a:extLst>
          </p:cNvPr>
          <p:cNvPicPr>
            <a:picLocks noChangeAspect="1"/>
          </p:cNvPicPr>
          <p:nvPr/>
        </p:nvPicPr>
        <p:blipFill>
          <a:blip r:embed="rId5"/>
          <a:stretch>
            <a:fillRect/>
          </a:stretch>
        </p:blipFill>
        <p:spPr>
          <a:xfrm>
            <a:off x="3442471" y="2997297"/>
            <a:ext cx="685029" cy="685029"/>
          </a:xfrm>
          <a:prstGeom prst="rect">
            <a:avLst/>
          </a:prstGeom>
        </p:spPr>
      </p:pic>
      <p:pic>
        <p:nvPicPr>
          <p:cNvPr id="28" name="Picture 27" descr="Home - Ways and Means">
            <a:extLst>
              <a:ext uri="{FF2B5EF4-FFF2-40B4-BE49-F238E27FC236}">
                <a16:creationId xmlns:a16="http://schemas.microsoft.com/office/drawing/2014/main" id="{936593C2-3969-DC26-C9B1-9A6D6030FFFE}"/>
              </a:ext>
            </a:extLst>
          </p:cNvPr>
          <p:cNvPicPr>
            <a:picLocks noChangeAspect="1"/>
          </p:cNvPicPr>
          <p:nvPr/>
        </p:nvPicPr>
        <p:blipFill>
          <a:blip r:embed="rId6"/>
          <a:stretch>
            <a:fillRect/>
          </a:stretch>
        </p:blipFill>
        <p:spPr>
          <a:xfrm>
            <a:off x="6916882" y="1955224"/>
            <a:ext cx="796635" cy="761999"/>
          </a:xfrm>
          <a:prstGeom prst="rect">
            <a:avLst/>
          </a:prstGeom>
        </p:spPr>
      </p:pic>
    </p:spTree>
    <p:extLst>
      <p:ext uri="{BB962C8B-B14F-4D97-AF65-F5344CB8AC3E}">
        <p14:creationId xmlns:p14="http://schemas.microsoft.com/office/powerpoint/2010/main" val="115290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D45"/>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9509760" y="97536"/>
            <a:ext cx="2682240" cy="2682240"/>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10119360" y="548640"/>
            <a:ext cx="1463040" cy="1463040"/>
          </a:xfrm>
          <a:prstGeom prst="rect">
            <a:avLst/>
          </a:prstGeom>
        </p:spPr>
      </p:pic>
      <p:sp>
        <p:nvSpPr>
          <p:cNvPr id="5" name="Text 2"/>
          <p:cNvSpPr/>
          <p:nvPr/>
        </p:nvSpPr>
        <p:spPr>
          <a:xfrm>
            <a:off x="609600" y="609600"/>
            <a:ext cx="8534400" cy="426720"/>
          </a:xfrm>
          <a:prstGeom prst="rect">
            <a:avLst/>
          </a:prstGeom>
          <a:noFill/>
          <a:ln/>
        </p:spPr>
        <p:txBody>
          <a:bodyPr wrap="square" lIns="0" tIns="0" rIns="0" bIns="0" rtlCol="0" anchor="ctr"/>
          <a:lstStyle/>
          <a:p>
            <a:pPr defTabSz="1219170"/>
            <a:r>
              <a:rPr lang="en-US" sz="1467" b="1" kern="0" spc="267" dirty="0">
                <a:solidFill>
                  <a:srgbClr val="F59E0B"/>
                </a:solidFill>
                <a:latin typeface="Open Sans" pitchFamily="34" charset="0"/>
                <a:ea typeface="Open Sans" pitchFamily="34" charset="-122"/>
                <a:cs typeface="Open Sans" pitchFamily="34" charset="-120"/>
              </a:rPr>
              <a:t>SECTION 02  —  KEY PROVISIONS</a:t>
            </a:r>
            <a:endParaRPr lang="en-US" sz="1467" dirty="0">
              <a:solidFill>
                <a:prstClr val="black"/>
              </a:solidFill>
              <a:latin typeface="Calibri" panose="020F0502020204030204"/>
            </a:endParaRPr>
          </a:p>
        </p:txBody>
      </p:sp>
      <p:sp>
        <p:nvSpPr>
          <p:cNvPr id="6" name="Text 3"/>
          <p:cNvSpPr/>
          <p:nvPr/>
        </p:nvSpPr>
        <p:spPr>
          <a:xfrm>
            <a:off x="609600" y="1097280"/>
            <a:ext cx="8778240" cy="3048000"/>
          </a:xfrm>
          <a:prstGeom prst="rect">
            <a:avLst/>
          </a:prstGeom>
          <a:noFill/>
          <a:ln/>
        </p:spPr>
        <p:txBody>
          <a:bodyPr wrap="square" lIns="0" tIns="0" rIns="0" bIns="0" rtlCol="0" anchor="t"/>
          <a:lstStyle/>
          <a:p>
            <a:pPr defTabSz="1219170"/>
            <a:r>
              <a:rPr lang="en-US" sz="5867" b="1" dirty="0">
                <a:solidFill>
                  <a:srgbClr val="FFFFFF"/>
                </a:solidFill>
                <a:latin typeface="Century Gothic" pitchFamily="34" charset="0"/>
                <a:ea typeface="Century Gothic" pitchFamily="34" charset="-122"/>
                <a:cs typeface="Century Gothic" pitchFamily="34" charset="-120"/>
              </a:rPr>
              <a:t>What BA250</a:t>
            </a:r>
            <a:endParaRPr lang="en-US" sz="5867" dirty="0">
              <a:solidFill>
                <a:prstClr val="black"/>
              </a:solidFill>
              <a:latin typeface="Calibri" panose="020F0502020204030204"/>
            </a:endParaRPr>
          </a:p>
          <a:p>
            <a:pPr defTabSz="1219170"/>
            <a:r>
              <a:rPr lang="en-US" sz="5867" b="1" dirty="0">
                <a:solidFill>
                  <a:srgbClr val="FFFFFF"/>
                </a:solidFill>
                <a:latin typeface="Century Gothic" pitchFamily="34" charset="0"/>
                <a:ea typeface="Century Gothic" pitchFamily="34" charset="-122"/>
                <a:cs typeface="Century Gothic" pitchFamily="34" charset="-120"/>
              </a:rPr>
              <a:t>Means for</a:t>
            </a:r>
            <a:endParaRPr lang="en-US" sz="5867" dirty="0">
              <a:solidFill>
                <a:prstClr val="black"/>
              </a:solidFill>
              <a:latin typeface="Calibri" panose="020F0502020204030204"/>
            </a:endParaRPr>
          </a:p>
          <a:p>
            <a:pPr defTabSz="1219170"/>
            <a:r>
              <a:rPr lang="en-US" sz="5867" b="1" dirty="0">
                <a:solidFill>
                  <a:srgbClr val="FFFFFF"/>
                </a:solidFill>
                <a:latin typeface="Century Gothic" pitchFamily="34" charset="0"/>
                <a:ea typeface="Century Gothic" pitchFamily="34" charset="-122"/>
                <a:cs typeface="Century Gothic" pitchFamily="34" charset="-120"/>
              </a:rPr>
              <a:t>Our Region</a:t>
            </a:r>
            <a:endParaRPr lang="en-US" sz="5867" dirty="0">
              <a:solidFill>
                <a:prstClr val="black"/>
              </a:solidFill>
              <a:latin typeface="Calibri" panose="020F0502020204030204"/>
            </a:endParaRPr>
          </a:p>
        </p:txBody>
      </p:sp>
      <p:sp>
        <p:nvSpPr>
          <p:cNvPr id="7" name="Text 4"/>
          <p:cNvSpPr/>
          <p:nvPr/>
        </p:nvSpPr>
        <p:spPr>
          <a:xfrm>
            <a:off x="609600" y="4328160"/>
            <a:ext cx="8534400" cy="487680"/>
          </a:xfrm>
          <a:prstGeom prst="rect">
            <a:avLst/>
          </a:prstGeom>
          <a:noFill/>
          <a:ln/>
        </p:spPr>
        <p:txBody>
          <a:bodyPr wrap="square" lIns="0" tIns="0" rIns="0" bIns="0" rtlCol="0" anchor="ctr"/>
          <a:lstStyle/>
          <a:p>
            <a:pPr defTabSz="1219170"/>
            <a:r>
              <a:rPr lang="en-US" sz="2133" dirty="0">
                <a:solidFill>
                  <a:srgbClr val="7ECBDC"/>
                </a:solidFill>
                <a:latin typeface="Open Sans" pitchFamily="34" charset="0"/>
                <a:ea typeface="Open Sans" pitchFamily="34" charset="-122"/>
                <a:cs typeface="Open Sans" pitchFamily="34" charset="-120"/>
              </a:rPr>
              <a:t>Highway Programs</a:t>
            </a:r>
          </a:p>
          <a:p>
            <a:pPr defTabSz="1219170"/>
            <a:r>
              <a:rPr lang="en-US" sz="2133" dirty="0">
                <a:solidFill>
                  <a:srgbClr val="7ECBDC"/>
                </a:solidFill>
                <a:latin typeface="Open Sans" pitchFamily="34" charset="0"/>
                <a:ea typeface="Open Sans" pitchFamily="34" charset="-122"/>
                <a:cs typeface="Open Sans" pitchFamily="34" charset="-120"/>
              </a:rPr>
              <a:t>Key provisions with direct local and regional impact</a:t>
            </a:r>
            <a:endParaRPr lang="en-US" sz="2133" dirty="0">
              <a:solidFill>
                <a:prstClr val="black"/>
              </a:solidFill>
              <a:latin typeface="Calibri" panose="020F0502020204030204"/>
            </a:endParaRPr>
          </a:p>
        </p:txBody>
      </p:sp>
      <p:sp>
        <p:nvSpPr>
          <p:cNvPr id="8" name="Shape 5"/>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9" name="Text 6"/>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ACFFC-1B1A-8BEC-A066-47D4749A14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52BF9C-D217-7ED0-B00F-D2E8BBF8CB56}"/>
              </a:ext>
            </a:extLst>
          </p:cNvPr>
          <p:cNvSpPr>
            <a:spLocks noGrp="1" noRot="1" noMove="1" noResize="1" noEditPoints="1" noAdjustHandles="1" noChangeArrowheads="1" noChangeShapeType="1"/>
          </p:cNvSpPr>
          <p:nvPr/>
        </p:nvSpPr>
        <p:spPr>
          <a:xfrm>
            <a:off x="-168965" y="5227983"/>
            <a:ext cx="1133061" cy="1818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0">
            <a:extLst>
              <a:ext uri="{FF2B5EF4-FFF2-40B4-BE49-F238E27FC236}">
                <a16:creationId xmlns:a16="http://schemas.microsoft.com/office/drawing/2014/main" id="{E37326F5-0A89-D0B8-B857-AA14E7FC122C}"/>
              </a:ext>
            </a:extLst>
          </p:cNvPr>
          <p:cNvSpPr/>
          <p:nvPr/>
        </p:nvSpPr>
        <p:spPr>
          <a:xfrm>
            <a:off x="493776" y="192024"/>
            <a:ext cx="11247120" cy="640080"/>
          </a:xfrm>
          <a:prstGeom prst="rect">
            <a:avLst/>
          </a:prstGeom>
          <a:solidFill>
            <a:srgbClr val="004D71"/>
          </a:solidFill>
          <a:ln/>
        </p:spPr>
        <p:txBody>
          <a:bodyPr wrap="square" rtlCol="0" anchor="ctr"/>
          <a:lstStyle/>
          <a:p>
            <a:pPr algn="l">
              <a:buNone/>
            </a:pPr>
            <a:r>
              <a:rPr lang="en-US" sz="2800" b="1" i="0" u="none" spc="0">
                <a:solidFill>
                  <a:srgbClr val="FFFFFF"/>
                </a:solidFill>
                <a:latin typeface="Open Sans" pitchFamily="34" charset="0"/>
              </a:rPr>
              <a:t>Five-Year Funding Overview</a:t>
            </a:r>
            <a:r>
              <a:rPr lang="en-US" sz="2800" b="0" i="0" u="none" spc="0">
                <a:solidFill>
                  <a:srgbClr val="F59E0B"/>
                </a:solidFill>
                <a:latin typeface="Open Sans" pitchFamily="34" charset="0"/>
              </a:rPr>
              <a:t> </a:t>
            </a:r>
            <a:r>
              <a:rPr lang="en-US" sz="2800" b="1" i="0" u="none" spc="0">
                <a:solidFill>
                  <a:srgbClr val="F59E0B"/>
                </a:solidFill>
                <a:latin typeface="Open Sans" pitchFamily="34" charset="0"/>
              </a:rPr>
              <a:t>— $580,972,000,000</a:t>
            </a:r>
          </a:p>
        </p:txBody>
      </p:sp>
      <p:sp>
        <p:nvSpPr>
          <p:cNvPr id="44" name="Shape 1">
            <a:extLst>
              <a:ext uri="{FF2B5EF4-FFF2-40B4-BE49-F238E27FC236}">
                <a16:creationId xmlns:a16="http://schemas.microsoft.com/office/drawing/2014/main" id="{8745FD6E-2AFC-CA49-EE3D-1C67871B75C1}"/>
              </a:ext>
            </a:extLst>
          </p:cNvPr>
          <p:cNvSpPr/>
          <p:nvPr/>
        </p:nvSpPr>
        <p:spPr>
          <a:xfrm>
            <a:off x="472440" y="926327"/>
            <a:ext cx="11247120" cy="36576"/>
          </a:xfrm>
          <a:prstGeom prst="rect">
            <a:avLst/>
          </a:prstGeom>
          <a:solidFill>
            <a:srgbClr val="F59E0B"/>
          </a:solidFill>
          <a:ln w="12700">
            <a:solidFill>
              <a:srgbClr val="F59E0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hape 2">
            <a:extLst>
              <a:ext uri="{FF2B5EF4-FFF2-40B4-BE49-F238E27FC236}">
                <a16:creationId xmlns:a16="http://schemas.microsoft.com/office/drawing/2014/main" id="{0EF630D7-6E49-EBFD-909B-859CB6BFA7AC}"/>
              </a:ext>
            </a:extLst>
          </p:cNvPr>
          <p:cNvSpPr/>
          <p:nvPr/>
        </p:nvSpPr>
        <p:spPr>
          <a:xfrm>
            <a:off x="457200" y="1097280"/>
            <a:ext cx="2651760" cy="2194560"/>
          </a:xfrm>
          <a:prstGeom prst="rect">
            <a:avLst/>
          </a:prstGeom>
          <a:solidFill>
            <a:srgbClr val="F2F8FB"/>
          </a:solidFill>
          <a:ln/>
          <a:effectLst>
            <a:outerShdw blurRad="101600" dist="381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Shape 3">
            <a:extLst>
              <a:ext uri="{FF2B5EF4-FFF2-40B4-BE49-F238E27FC236}">
                <a16:creationId xmlns:a16="http://schemas.microsoft.com/office/drawing/2014/main" id="{4B9D1CFF-32EA-3942-F301-CFB17E927F2F}"/>
              </a:ext>
            </a:extLst>
          </p:cNvPr>
          <p:cNvSpPr/>
          <p:nvPr/>
        </p:nvSpPr>
        <p:spPr>
          <a:xfrm>
            <a:off x="457200" y="1097280"/>
            <a:ext cx="2651760" cy="228600"/>
          </a:xfrm>
          <a:prstGeom prst="rect">
            <a:avLst/>
          </a:prstGeom>
          <a:solidFill>
            <a:srgbClr val="054766"/>
          </a:solidFill>
          <a:ln w="12700">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 4">
            <a:extLst>
              <a:ext uri="{FF2B5EF4-FFF2-40B4-BE49-F238E27FC236}">
                <a16:creationId xmlns:a16="http://schemas.microsoft.com/office/drawing/2014/main" id="{304B004C-BEA5-18B8-E393-C2D9AD475E6B}"/>
              </a:ext>
            </a:extLst>
          </p:cNvPr>
          <p:cNvSpPr/>
          <p:nvPr/>
        </p:nvSpPr>
        <p:spPr>
          <a:xfrm>
            <a:off x="579120" y="1352119"/>
            <a:ext cx="2468880" cy="914400"/>
          </a:xfrm>
          <a:prstGeom prst="rect">
            <a:avLst/>
          </a:prstGeom>
          <a:noFill/>
          <a:ln/>
        </p:spPr>
        <p:txBody>
          <a:bodyPr wrap="square" rtlCol="0" anchor="ctr"/>
          <a:lstStyle/>
          <a:p>
            <a:pPr algn="ctr">
              <a:buNone/>
            </a:pPr>
            <a:r>
              <a:rPr lang="en-US" sz="3600" b="1" i="0" u="none" spc="0">
                <a:solidFill>
                  <a:srgbClr val="054766"/>
                </a:solidFill>
                <a:latin typeface="Open Sans" pitchFamily="34" charset="0"/>
              </a:rPr>
              <a:t>$293.9B</a:t>
            </a:r>
          </a:p>
        </p:txBody>
      </p:sp>
      <p:sp>
        <p:nvSpPr>
          <p:cNvPr id="52" name="Text 5">
            <a:extLst>
              <a:ext uri="{FF2B5EF4-FFF2-40B4-BE49-F238E27FC236}">
                <a16:creationId xmlns:a16="http://schemas.microsoft.com/office/drawing/2014/main" id="{EFE5C275-6BE9-669C-8DAE-7F9212450912}"/>
              </a:ext>
            </a:extLst>
          </p:cNvPr>
          <p:cNvSpPr/>
          <p:nvPr/>
        </p:nvSpPr>
        <p:spPr>
          <a:xfrm>
            <a:off x="579120" y="2093976"/>
            <a:ext cx="2468880" cy="594360"/>
          </a:xfrm>
          <a:prstGeom prst="rect">
            <a:avLst/>
          </a:prstGeom>
          <a:noFill/>
          <a:ln/>
        </p:spPr>
        <p:txBody>
          <a:bodyPr wrap="square" rtlCol="0" anchor="ctr"/>
          <a:lstStyle/>
          <a:p>
            <a:pPr algn="ctr">
              <a:buNone/>
            </a:pPr>
            <a:r>
              <a:rPr lang="en-US" sz="1400" b="1" i="0" u="none" spc="0">
                <a:solidFill>
                  <a:srgbClr val="1E293B"/>
                </a:solidFill>
                <a:latin typeface="Open Sans" pitchFamily="34" charset="0"/>
              </a:rPr>
              <a:t>Federal-Aid Highway</a:t>
            </a:r>
          </a:p>
          <a:p>
            <a:pPr algn="ctr">
              <a:buNone/>
            </a:pPr>
            <a:r>
              <a:rPr lang="en-US" sz="1400" b="1" i="0" u="none" spc="0">
                <a:solidFill>
                  <a:srgbClr val="1E293B"/>
                </a:solidFill>
                <a:latin typeface="Open Sans" pitchFamily="34" charset="0"/>
              </a:rPr>
              <a:t>Program</a:t>
            </a:r>
          </a:p>
        </p:txBody>
      </p:sp>
      <p:sp>
        <p:nvSpPr>
          <p:cNvPr id="54" name="Text 6">
            <a:extLst>
              <a:ext uri="{FF2B5EF4-FFF2-40B4-BE49-F238E27FC236}">
                <a16:creationId xmlns:a16="http://schemas.microsoft.com/office/drawing/2014/main" id="{A59E4777-67E2-7F6C-EE10-F8D05AE11CD9}"/>
              </a:ext>
            </a:extLst>
          </p:cNvPr>
          <p:cNvSpPr/>
          <p:nvPr/>
        </p:nvSpPr>
        <p:spPr>
          <a:xfrm>
            <a:off x="640080" y="2716961"/>
            <a:ext cx="2468880" cy="320040"/>
          </a:xfrm>
          <a:prstGeom prst="rect">
            <a:avLst/>
          </a:prstGeom>
          <a:noFill/>
          <a:ln/>
        </p:spPr>
        <p:txBody>
          <a:bodyPr wrap="square" rtlCol="0" anchor="ctr"/>
          <a:lstStyle/>
          <a:p>
            <a:pPr algn="ctr">
              <a:buNone/>
            </a:pPr>
            <a:r>
              <a:rPr lang="en-US" sz="1400" b="0" i="0" u="none" spc="0">
                <a:solidFill>
                  <a:srgbClr val="475569"/>
                </a:solidFill>
                <a:latin typeface="Open Sans" pitchFamily="34" charset="0"/>
              </a:rPr>
              <a:t>Core formula programs</a:t>
            </a:r>
          </a:p>
        </p:txBody>
      </p:sp>
      <p:sp>
        <p:nvSpPr>
          <p:cNvPr id="56" name="Shape 7">
            <a:extLst>
              <a:ext uri="{FF2B5EF4-FFF2-40B4-BE49-F238E27FC236}">
                <a16:creationId xmlns:a16="http://schemas.microsoft.com/office/drawing/2014/main" id="{AEFC5B9A-6953-84EE-3924-CDA4906DE5CD}"/>
              </a:ext>
            </a:extLst>
          </p:cNvPr>
          <p:cNvSpPr/>
          <p:nvPr/>
        </p:nvSpPr>
        <p:spPr>
          <a:xfrm>
            <a:off x="3291840" y="1097280"/>
            <a:ext cx="2651760" cy="2194560"/>
          </a:xfrm>
          <a:prstGeom prst="rect">
            <a:avLst/>
          </a:prstGeom>
          <a:solidFill>
            <a:srgbClr val="F2F8FB"/>
          </a:solidFill>
          <a:ln/>
          <a:effectLst>
            <a:outerShdw blurRad="101600" dist="381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Shape 8">
            <a:extLst>
              <a:ext uri="{FF2B5EF4-FFF2-40B4-BE49-F238E27FC236}">
                <a16:creationId xmlns:a16="http://schemas.microsoft.com/office/drawing/2014/main" id="{8FB562F3-803D-4416-F95F-DCBBCC7A20BF}"/>
              </a:ext>
            </a:extLst>
          </p:cNvPr>
          <p:cNvSpPr/>
          <p:nvPr/>
        </p:nvSpPr>
        <p:spPr>
          <a:xfrm>
            <a:off x="3291840" y="1097280"/>
            <a:ext cx="2651760" cy="228600"/>
          </a:xfrm>
          <a:prstGeom prst="rect">
            <a:avLst/>
          </a:prstGeom>
          <a:solidFill>
            <a:srgbClr val="054766"/>
          </a:solidFill>
          <a:ln w="12700">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 9">
            <a:extLst>
              <a:ext uri="{FF2B5EF4-FFF2-40B4-BE49-F238E27FC236}">
                <a16:creationId xmlns:a16="http://schemas.microsoft.com/office/drawing/2014/main" id="{064807AA-06C1-2952-8E82-CCB6ADF093BA}"/>
              </a:ext>
            </a:extLst>
          </p:cNvPr>
          <p:cNvSpPr/>
          <p:nvPr/>
        </p:nvSpPr>
        <p:spPr>
          <a:xfrm>
            <a:off x="3413760" y="1352119"/>
            <a:ext cx="2468880" cy="914400"/>
          </a:xfrm>
          <a:prstGeom prst="rect">
            <a:avLst/>
          </a:prstGeom>
          <a:noFill/>
          <a:ln/>
        </p:spPr>
        <p:txBody>
          <a:bodyPr wrap="square" rtlCol="0" anchor="ctr"/>
          <a:lstStyle/>
          <a:p>
            <a:pPr algn="ctr">
              <a:buNone/>
            </a:pPr>
            <a:r>
              <a:rPr lang="en-US" sz="3600" b="1" i="0" u="none" spc="0">
                <a:solidFill>
                  <a:srgbClr val="054766"/>
                </a:solidFill>
                <a:latin typeface="Open Sans" pitchFamily="34" charset="0"/>
              </a:rPr>
              <a:t>$56.0B</a:t>
            </a:r>
          </a:p>
        </p:txBody>
      </p:sp>
      <p:sp>
        <p:nvSpPr>
          <p:cNvPr id="62" name="Text 10">
            <a:extLst>
              <a:ext uri="{FF2B5EF4-FFF2-40B4-BE49-F238E27FC236}">
                <a16:creationId xmlns:a16="http://schemas.microsoft.com/office/drawing/2014/main" id="{65A9AD16-286E-17F3-BB01-2F919DE17AC4}"/>
              </a:ext>
            </a:extLst>
          </p:cNvPr>
          <p:cNvSpPr/>
          <p:nvPr/>
        </p:nvSpPr>
        <p:spPr>
          <a:xfrm>
            <a:off x="3413760" y="2093976"/>
            <a:ext cx="2468880" cy="594360"/>
          </a:xfrm>
          <a:prstGeom prst="rect">
            <a:avLst/>
          </a:prstGeom>
          <a:noFill/>
          <a:ln/>
        </p:spPr>
        <p:txBody>
          <a:bodyPr wrap="square" rtlCol="0" anchor="ctr"/>
          <a:lstStyle/>
          <a:p>
            <a:pPr algn="ctr">
              <a:buNone/>
            </a:pPr>
            <a:r>
              <a:rPr lang="en-US" sz="1400" b="1" i="0" u="none" spc="0">
                <a:solidFill>
                  <a:srgbClr val="1E293B"/>
                </a:solidFill>
                <a:latin typeface="Open Sans" pitchFamily="34" charset="0"/>
              </a:rPr>
              <a:t>Bridge Program</a:t>
            </a:r>
          </a:p>
          <a:p>
            <a:pPr algn="ctr">
              <a:buNone/>
            </a:pPr>
            <a:r>
              <a:rPr lang="en-US" sz="1400" b="1" i="0" u="none" spc="0">
                <a:solidFill>
                  <a:srgbClr val="1E293B"/>
                </a:solidFill>
                <a:latin typeface="Open Sans" pitchFamily="34" charset="0"/>
              </a:rPr>
              <a:t>(Formula + Competition)</a:t>
            </a:r>
          </a:p>
        </p:txBody>
      </p:sp>
      <p:sp>
        <p:nvSpPr>
          <p:cNvPr id="64" name="Text 11">
            <a:extLst>
              <a:ext uri="{FF2B5EF4-FFF2-40B4-BE49-F238E27FC236}">
                <a16:creationId xmlns:a16="http://schemas.microsoft.com/office/drawing/2014/main" id="{7B4324CF-433E-646B-9CA4-CBF7C00A5F02}"/>
              </a:ext>
            </a:extLst>
          </p:cNvPr>
          <p:cNvSpPr/>
          <p:nvPr/>
        </p:nvSpPr>
        <p:spPr>
          <a:xfrm>
            <a:off x="3474720" y="2716961"/>
            <a:ext cx="2468880" cy="320040"/>
          </a:xfrm>
          <a:prstGeom prst="rect">
            <a:avLst/>
          </a:prstGeom>
          <a:noFill/>
          <a:ln/>
        </p:spPr>
        <p:txBody>
          <a:bodyPr wrap="square" rtlCol="0" anchor="ctr"/>
          <a:lstStyle/>
          <a:p>
            <a:pPr algn="ctr">
              <a:buNone/>
            </a:pPr>
            <a:r>
              <a:rPr lang="en-US" sz="1400" b="0" i="0" u="none" spc="0">
                <a:solidFill>
                  <a:srgbClr val="475569"/>
                </a:solidFill>
                <a:latin typeface="Open Sans" pitchFamily="34" charset="0"/>
              </a:rPr>
              <a:t>New bridge investment</a:t>
            </a:r>
          </a:p>
        </p:txBody>
      </p:sp>
      <p:sp>
        <p:nvSpPr>
          <p:cNvPr id="66" name="Shape 12">
            <a:extLst>
              <a:ext uri="{FF2B5EF4-FFF2-40B4-BE49-F238E27FC236}">
                <a16:creationId xmlns:a16="http://schemas.microsoft.com/office/drawing/2014/main" id="{5B9011B7-461A-4418-9FD0-771378109A13}"/>
              </a:ext>
            </a:extLst>
          </p:cNvPr>
          <p:cNvSpPr/>
          <p:nvPr/>
        </p:nvSpPr>
        <p:spPr>
          <a:xfrm>
            <a:off x="6126480" y="1097280"/>
            <a:ext cx="2651760" cy="2194560"/>
          </a:xfrm>
          <a:prstGeom prst="rect">
            <a:avLst/>
          </a:prstGeom>
          <a:solidFill>
            <a:srgbClr val="F2F8FB"/>
          </a:solidFill>
          <a:ln/>
          <a:effectLst>
            <a:outerShdw blurRad="101600" dist="381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Shape 13">
            <a:extLst>
              <a:ext uri="{FF2B5EF4-FFF2-40B4-BE49-F238E27FC236}">
                <a16:creationId xmlns:a16="http://schemas.microsoft.com/office/drawing/2014/main" id="{17F086CA-392E-BF79-3D54-3B6B076C8BC6}"/>
              </a:ext>
            </a:extLst>
          </p:cNvPr>
          <p:cNvSpPr/>
          <p:nvPr/>
        </p:nvSpPr>
        <p:spPr>
          <a:xfrm>
            <a:off x="6126480" y="1097280"/>
            <a:ext cx="2651760" cy="228600"/>
          </a:xfrm>
          <a:prstGeom prst="rect">
            <a:avLst/>
          </a:prstGeom>
          <a:solidFill>
            <a:srgbClr val="054766"/>
          </a:solidFill>
          <a:ln w="12700">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 14">
            <a:extLst>
              <a:ext uri="{FF2B5EF4-FFF2-40B4-BE49-F238E27FC236}">
                <a16:creationId xmlns:a16="http://schemas.microsoft.com/office/drawing/2014/main" id="{65F01EA1-3F3D-B916-E661-9252029192E0}"/>
              </a:ext>
            </a:extLst>
          </p:cNvPr>
          <p:cNvSpPr/>
          <p:nvPr/>
        </p:nvSpPr>
        <p:spPr>
          <a:xfrm>
            <a:off x="6248400" y="1352119"/>
            <a:ext cx="2468880" cy="914400"/>
          </a:xfrm>
          <a:prstGeom prst="rect">
            <a:avLst/>
          </a:prstGeom>
          <a:noFill/>
          <a:ln/>
        </p:spPr>
        <p:txBody>
          <a:bodyPr wrap="square" rtlCol="0" anchor="ctr"/>
          <a:lstStyle/>
          <a:p>
            <a:pPr algn="ctr">
              <a:buNone/>
            </a:pPr>
            <a:r>
              <a:rPr lang="en-US" sz="3600" b="1" i="0" u="none" spc="0">
                <a:solidFill>
                  <a:srgbClr val="054766"/>
                </a:solidFill>
                <a:latin typeface="Open Sans" pitchFamily="34" charset="0"/>
              </a:rPr>
              <a:t>$35.0B</a:t>
            </a:r>
          </a:p>
        </p:txBody>
      </p:sp>
      <p:sp>
        <p:nvSpPr>
          <p:cNvPr id="72" name="Text 15">
            <a:extLst>
              <a:ext uri="{FF2B5EF4-FFF2-40B4-BE49-F238E27FC236}">
                <a16:creationId xmlns:a16="http://schemas.microsoft.com/office/drawing/2014/main" id="{D4A66D64-15DD-369E-3ABA-39120AD5B380}"/>
              </a:ext>
            </a:extLst>
          </p:cNvPr>
          <p:cNvSpPr/>
          <p:nvPr/>
        </p:nvSpPr>
        <p:spPr>
          <a:xfrm>
            <a:off x="6220385" y="2093976"/>
            <a:ext cx="2524909" cy="594360"/>
          </a:xfrm>
          <a:prstGeom prst="rect">
            <a:avLst/>
          </a:prstGeom>
          <a:noFill/>
          <a:ln/>
        </p:spPr>
        <p:txBody>
          <a:bodyPr wrap="square" rtlCol="0" anchor="ctr"/>
          <a:lstStyle/>
          <a:p>
            <a:pPr algn="ctr">
              <a:buNone/>
            </a:pPr>
            <a:r>
              <a:rPr lang="en-US" sz="1400" b="1" i="0" u="none" spc="0">
                <a:solidFill>
                  <a:srgbClr val="1E293B"/>
                </a:solidFill>
                <a:latin typeface="Open Sans" pitchFamily="34" charset="0"/>
              </a:rPr>
              <a:t>Discretionary</a:t>
            </a:r>
          </a:p>
          <a:p>
            <a:pPr algn="ctr">
              <a:buNone/>
            </a:pPr>
            <a:r>
              <a:rPr lang="en-US" sz="1400" b="1" i="0" u="none" spc="0">
                <a:solidFill>
                  <a:srgbClr val="1E293B"/>
                </a:solidFill>
                <a:latin typeface="Open Sans" pitchFamily="34" charset="0"/>
              </a:rPr>
              <a:t>Grant Programs (Highway)</a:t>
            </a:r>
          </a:p>
        </p:txBody>
      </p:sp>
      <p:sp>
        <p:nvSpPr>
          <p:cNvPr id="74" name="Text 16">
            <a:extLst>
              <a:ext uri="{FF2B5EF4-FFF2-40B4-BE49-F238E27FC236}">
                <a16:creationId xmlns:a16="http://schemas.microsoft.com/office/drawing/2014/main" id="{339EFE4F-269B-74F4-D88D-86A6E6A3963A}"/>
              </a:ext>
            </a:extLst>
          </p:cNvPr>
          <p:cNvSpPr/>
          <p:nvPr/>
        </p:nvSpPr>
        <p:spPr>
          <a:xfrm>
            <a:off x="6309360" y="2716961"/>
            <a:ext cx="2468880" cy="320040"/>
          </a:xfrm>
          <a:prstGeom prst="rect">
            <a:avLst/>
          </a:prstGeom>
          <a:noFill/>
          <a:ln/>
        </p:spPr>
        <p:txBody>
          <a:bodyPr wrap="square" rtlCol="0" anchor="ctr"/>
          <a:lstStyle/>
          <a:p>
            <a:pPr algn="ctr">
              <a:buNone/>
            </a:pPr>
            <a:r>
              <a:rPr lang="en-US" sz="1400" b="0" i="0" u="none" spc="0">
                <a:solidFill>
                  <a:srgbClr val="475569"/>
                </a:solidFill>
                <a:latin typeface="Open Sans" pitchFamily="34" charset="0"/>
              </a:rPr>
              <a:t>INFRA, SS4A, PROTECT, etc.</a:t>
            </a:r>
          </a:p>
        </p:txBody>
      </p:sp>
      <p:sp>
        <p:nvSpPr>
          <p:cNvPr id="76" name="Shape 17">
            <a:extLst>
              <a:ext uri="{FF2B5EF4-FFF2-40B4-BE49-F238E27FC236}">
                <a16:creationId xmlns:a16="http://schemas.microsoft.com/office/drawing/2014/main" id="{9306814B-35F9-B3D8-7B3A-E5E72DEE454A}"/>
              </a:ext>
            </a:extLst>
          </p:cNvPr>
          <p:cNvSpPr/>
          <p:nvPr/>
        </p:nvSpPr>
        <p:spPr>
          <a:xfrm>
            <a:off x="8961120" y="1097280"/>
            <a:ext cx="2651760" cy="2194560"/>
          </a:xfrm>
          <a:prstGeom prst="rect">
            <a:avLst/>
          </a:prstGeom>
          <a:solidFill>
            <a:srgbClr val="F2F8FB"/>
          </a:solidFill>
          <a:ln/>
          <a:effectLst>
            <a:outerShdw blurRad="101600" dist="381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Shape 18">
            <a:extLst>
              <a:ext uri="{FF2B5EF4-FFF2-40B4-BE49-F238E27FC236}">
                <a16:creationId xmlns:a16="http://schemas.microsoft.com/office/drawing/2014/main" id="{F67D2DA8-9615-C0CB-96FF-B7C586ECB6B9}"/>
              </a:ext>
            </a:extLst>
          </p:cNvPr>
          <p:cNvSpPr/>
          <p:nvPr/>
        </p:nvSpPr>
        <p:spPr>
          <a:xfrm>
            <a:off x="8961120" y="1097280"/>
            <a:ext cx="2651760" cy="228600"/>
          </a:xfrm>
          <a:prstGeom prst="rect">
            <a:avLst/>
          </a:prstGeom>
          <a:solidFill>
            <a:srgbClr val="054766"/>
          </a:solidFill>
          <a:ln w="12700">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Text 19">
            <a:extLst>
              <a:ext uri="{FF2B5EF4-FFF2-40B4-BE49-F238E27FC236}">
                <a16:creationId xmlns:a16="http://schemas.microsoft.com/office/drawing/2014/main" id="{4096FA5E-9B57-722E-577C-1B73AD9578EF}"/>
              </a:ext>
            </a:extLst>
          </p:cNvPr>
          <p:cNvSpPr/>
          <p:nvPr/>
        </p:nvSpPr>
        <p:spPr>
          <a:xfrm>
            <a:off x="9083040" y="1352119"/>
            <a:ext cx="2468880" cy="914400"/>
          </a:xfrm>
          <a:prstGeom prst="rect">
            <a:avLst/>
          </a:prstGeom>
          <a:noFill/>
          <a:ln/>
        </p:spPr>
        <p:txBody>
          <a:bodyPr wrap="square" rtlCol="0" anchor="ctr"/>
          <a:lstStyle/>
          <a:p>
            <a:pPr algn="ctr">
              <a:buNone/>
            </a:pPr>
            <a:r>
              <a:rPr lang="en-US" sz="3600" b="1" i="0" u="none" spc="0">
                <a:solidFill>
                  <a:srgbClr val="054766"/>
                </a:solidFill>
                <a:latin typeface="Open Sans" pitchFamily="34" charset="0"/>
              </a:rPr>
              <a:t>$9.3B</a:t>
            </a:r>
          </a:p>
        </p:txBody>
      </p:sp>
      <p:sp>
        <p:nvSpPr>
          <p:cNvPr id="82" name="Text 20">
            <a:extLst>
              <a:ext uri="{FF2B5EF4-FFF2-40B4-BE49-F238E27FC236}">
                <a16:creationId xmlns:a16="http://schemas.microsoft.com/office/drawing/2014/main" id="{AB2016E6-8E81-CF58-4DD3-1F38CD19E2AB}"/>
              </a:ext>
            </a:extLst>
          </p:cNvPr>
          <p:cNvSpPr/>
          <p:nvPr/>
        </p:nvSpPr>
        <p:spPr>
          <a:xfrm>
            <a:off x="9083040" y="2093976"/>
            <a:ext cx="2468880" cy="594360"/>
          </a:xfrm>
          <a:prstGeom prst="rect">
            <a:avLst/>
          </a:prstGeom>
          <a:noFill/>
          <a:ln/>
        </p:spPr>
        <p:txBody>
          <a:bodyPr wrap="square" rtlCol="0" anchor="ctr"/>
          <a:lstStyle/>
          <a:p>
            <a:pPr algn="ctr">
              <a:buNone/>
            </a:pPr>
            <a:r>
              <a:rPr lang="en-US" sz="1400" b="1" i="0" u="none" spc="0">
                <a:solidFill>
                  <a:srgbClr val="1E293B"/>
                </a:solidFill>
                <a:latin typeface="Open Sans" pitchFamily="34" charset="0"/>
              </a:rPr>
              <a:t>Federal Lands</a:t>
            </a:r>
          </a:p>
          <a:p>
            <a:pPr algn="ctr">
              <a:buNone/>
            </a:pPr>
            <a:r>
              <a:rPr lang="en-US" sz="1400" b="1" i="0" u="none" spc="0">
                <a:solidFill>
                  <a:srgbClr val="1E293B"/>
                </a:solidFill>
                <a:latin typeface="Open Sans" pitchFamily="34" charset="0"/>
              </a:rPr>
              <a:t>&amp; Tribal Programs</a:t>
            </a:r>
          </a:p>
        </p:txBody>
      </p:sp>
      <p:sp>
        <p:nvSpPr>
          <p:cNvPr id="84" name="Text 21">
            <a:extLst>
              <a:ext uri="{FF2B5EF4-FFF2-40B4-BE49-F238E27FC236}">
                <a16:creationId xmlns:a16="http://schemas.microsoft.com/office/drawing/2014/main" id="{93BFA1B7-3E74-EDB1-C998-50D840420899}"/>
              </a:ext>
            </a:extLst>
          </p:cNvPr>
          <p:cNvSpPr/>
          <p:nvPr/>
        </p:nvSpPr>
        <p:spPr>
          <a:xfrm>
            <a:off x="9144000" y="2716961"/>
            <a:ext cx="2468880" cy="320040"/>
          </a:xfrm>
          <a:prstGeom prst="rect">
            <a:avLst/>
          </a:prstGeom>
          <a:noFill/>
          <a:ln/>
        </p:spPr>
        <p:txBody>
          <a:bodyPr wrap="square" rtlCol="0" anchor="ctr"/>
          <a:lstStyle/>
          <a:p>
            <a:pPr algn="ctr">
              <a:buNone/>
            </a:pPr>
            <a:r>
              <a:rPr lang="en-US" sz="1400" b="0" i="0" u="none" spc="0">
                <a:solidFill>
                  <a:srgbClr val="475569"/>
                </a:solidFill>
                <a:latin typeface="Open Sans" pitchFamily="34" charset="0"/>
              </a:rPr>
              <a:t>NPS, FLTP, Tribal, etc.</a:t>
            </a:r>
          </a:p>
        </p:txBody>
      </p:sp>
      <p:sp>
        <p:nvSpPr>
          <p:cNvPr id="86" name="Text 22">
            <a:extLst>
              <a:ext uri="{FF2B5EF4-FFF2-40B4-BE49-F238E27FC236}">
                <a16:creationId xmlns:a16="http://schemas.microsoft.com/office/drawing/2014/main" id="{DED85F7C-4795-7E83-2DB7-C580FEB205D1}"/>
              </a:ext>
            </a:extLst>
          </p:cNvPr>
          <p:cNvSpPr/>
          <p:nvPr/>
        </p:nvSpPr>
        <p:spPr>
          <a:xfrm>
            <a:off x="472440" y="3395405"/>
            <a:ext cx="11247120" cy="457200"/>
          </a:xfrm>
          <a:prstGeom prst="rect">
            <a:avLst/>
          </a:prstGeom>
          <a:noFill/>
          <a:ln/>
        </p:spPr>
        <p:txBody>
          <a:bodyPr wrap="square" rtlCol="0" anchor="ctr"/>
          <a:lstStyle/>
          <a:p>
            <a:r>
              <a:rPr lang="en-US" sz="1600" b="0" i="1" u="none" spc="0">
                <a:solidFill>
                  <a:srgbClr val="475569"/>
                </a:solidFill>
                <a:latin typeface="Open Sans" pitchFamily="34" charset="0"/>
              </a:rPr>
              <a:t>5-year totals: Highway Trust Fund Authorization: </a:t>
            </a:r>
            <a:r>
              <a:rPr lang="en-US" sz="1600" i="1">
                <a:solidFill>
                  <a:srgbClr val="475569"/>
                </a:solidFill>
                <a:latin typeface="Open Sans" pitchFamily="34" charset="0"/>
              </a:rPr>
              <a:t>~$474B ; General Fund Authorization: ~$107B </a:t>
            </a:r>
            <a:endParaRPr lang="en-US" sz="1600" b="0" i="1" u="none" spc="0">
              <a:solidFill>
                <a:srgbClr val="475569"/>
              </a:solidFill>
              <a:latin typeface="Open Sans" pitchFamily="34" charset="0"/>
            </a:endParaRPr>
          </a:p>
        </p:txBody>
      </p:sp>
      <p:graphicFrame>
        <p:nvGraphicFramePr>
          <p:cNvPr id="88" name="Chart 0">
            <a:extLst>
              <a:ext uri="{FF2B5EF4-FFF2-40B4-BE49-F238E27FC236}">
                <a16:creationId xmlns:a16="http://schemas.microsoft.com/office/drawing/2014/main" id="{3740189A-B341-7DA7-8AD2-8B5857D58498}"/>
              </a:ext>
            </a:extLst>
          </p:cNvPr>
          <p:cNvGraphicFramePr/>
          <p:nvPr/>
        </p:nvGraphicFramePr>
        <p:xfrm>
          <a:off x="472440" y="3913632"/>
          <a:ext cx="11247120" cy="2468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1236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7F9"/>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97536"/>
            <a:ext cx="12192000" cy="877824"/>
          </a:xfrm>
          <a:prstGeom prst="rect">
            <a:avLst/>
          </a:prstGeom>
          <a:solidFill>
            <a:srgbClr val="004D71"/>
          </a:solidFill>
          <a:ln w="12700">
            <a:solidFill>
              <a:srgbClr val="004D71"/>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487680" y="97536"/>
            <a:ext cx="11216640" cy="877824"/>
          </a:xfrm>
          <a:prstGeom prst="rect">
            <a:avLst/>
          </a:prstGeom>
          <a:noFill/>
          <a:ln/>
        </p:spPr>
        <p:txBody>
          <a:bodyPr wrap="square" lIns="0" tIns="0" rIns="0" bIns="0" rtlCol="0" anchor="ctr"/>
          <a:lstStyle/>
          <a:p>
            <a:pPr defTabSz="1219170"/>
            <a:r>
              <a:rPr lang="en-US" sz="3200" b="1" dirty="0">
                <a:solidFill>
                  <a:srgbClr val="FFFFFF"/>
                </a:solidFill>
                <a:latin typeface="Century Gothic" pitchFamily="34" charset="0"/>
                <a:ea typeface="Century Gothic" pitchFamily="34" charset="-122"/>
                <a:cs typeface="Century Gothic" pitchFamily="34" charset="-120"/>
              </a:rPr>
              <a:t>Big Picture: Highway Funds</a:t>
            </a:r>
            <a:endParaRPr lang="en-US" sz="3200" dirty="0">
              <a:solidFill>
                <a:prstClr val="black"/>
              </a:solidFill>
              <a:latin typeface="Calibri" panose="020F0502020204030204"/>
            </a:endParaRPr>
          </a:p>
        </p:txBody>
      </p:sp>
      <p:sp>
        <p:nvSpPr>
          <p:cNvPr id="5" name="Shape 3"/>
          <p:cNvSpPr/>
          <p:nvPr/>
        </p:nvSpPr>
        <p:spPr>
          <a:xfrm>
            <a:off x="304800" y="1219200"/>
            <a:ext cx="5669280" cy="2292096"/>
          </a:xfrm>
          <a:prstGeom prst="roundRect">
            <a:avLst>
              <a:gd name="adj" fmla="val 4255"/>
            </a:avLst>
          </a:prstGeom>
          <a:solidFill>
            <a:srgbClr val="1B2A3A"/>
          </a:solidFill>
          <a:ln w="12700">
            <a:solidFill>
              <a:srgbClr val="1B2A3A"/>
            </a:solidFill>
            <a:prstDash val="solid"/>
          </a:ln>
          <a:effectLst>
            <a:outerShdw blurRad="101600" dist="38100" dir="2700000" algn="bl" rotWithShape="0">
              <a:srgbClr val="000000">
                <a:alpha val="15000"/>
              </a:srgbClr>
            </a:outerShdw>
          </a:effectLst>
        </p:spPr>
        <p:txBody>
          <a:bodyPr/>
          <a:lstStyle/>
          <a:p>
            <a:pPr defTabSz="1219170"/>
            <a:endParaRPr lang="en-US" sz="2400">
              <a:solidFill>
                <a:prstClr val="black"/>
              </a:solidFill>
              <a:latin typeface="Calibri" panose="020F0502020204030204"/>
            </a:endParaRPr>
          </a:p>
        </p:txBody>
      </p:sp>
      <p:pic>
        <p:nvPicPr>
          <p:cNvPr id="6" name="Image 0" descr="preencoded.png"/>
          <p:cNvPicPr>
            <a:picLocks noChangeAspect="1"/>
          </p:cNvPicPr>
          <p:nvPr/>
        </p:nvPicPr>
        <p:blipFill>
          <a:blip r:embed="rId3"/>
          <a:stretch>
            <a:fillRect/>
          </a:stretch>
        </p:blipFill>
        <p:spPr>
          <a:xfrm>
            <a:off x="524256" y="1402080"/>
            <a:ext cx="512064" cy="512064"/>
          </a:xfrm>
          <a:prstGeom prst="rect">
            <a:avLst/>
          </a:prstGeom>
        </p:spPr>
      </p:pic>
      <p:sp>
        <p:nvSpPr>
          <p:cNvPr id="7" name="Text 4"/>
          <p:cNvSpPr/>
          <p:nvPr/>
        </p:nvSpPr>
        <p:spPr>
          <a:xfrm>
            <a:off x="1158240" y="1377696"/>
            <a:ext cx="4572000" cy="548640"/>
          </a:xfrm>
          <a:prstGeom prst="rect">
            <a:avLst/>
          </a:prstGeom>
          <a:noFill/>
          <a:ln/>
        </p:spPr>
        <p:txBody>
          <a:bodyPr wrap="square" lIns="0" tIns="0" rIns="0" bIns="0" rtlCol="0" anchor="ctr"/>
          <a:lstStyle/>
          <a:p>
            <a:pPr defTabSz="1219170"/>
            <a:r>
              <a:rPr lang="en-US" sz="1733" b="1" dirty="0">
                <a:solidFill>
                  <a:srgbClr val="F59E0B"/>
                </a:solidFill>
                <a:latin typeface="Open Sans" pitchFamily="34" charset="0"/>
                <a:ea typeface="Open Sans" pitchFamily="34" charset="-122"/>
                <a:cs typeface="Open Sans" pitchFamily="34" charset="-120"/>
              </a:rPr>
              <a:t>Paradigm Shift</a:t>
            </a:r>
            <a:endParaRPr lang="en-US" sz="1733" dirty="0">
              <a:solidFill>
                <a:prstClr val="black"/>
              </a:solidFill>
              <a:latin typeface="Calibri" panose="020F0502020204030204"/>
            </a:endParaRPr>
          </a:p>
        </p:txBody>
      </p:sp>
      <p:sp>
        <p:nvSpPr>
          <p:cNvPr id="8" name="Text 5"/>
          <p:cNvSpPr/>
          <p:nvPr/>
        </p:nvSpPr>
        <p:spPr>
          <a:xfrm>
            <a:off x="524256" y="1950720"/>
            <a:ext cx="5242560" cy="487680"/>
          </a:xfrm>
          <a:prstGeom prst="rect">
            <a:avLst/>
          </a:prstGeom>
          <a:noFill/>
          <a:ln/>
        </p:spPr>
        <p:txBody>
          <a:bodyPr wrap="square" lIns="0" tIns="0" rIns="0" bIns="0" rtlCol="0" anchor="ctr"/>
          <a:lstStyle/>
          <a:p>
            <a:pPr defTabSz="1219170"/>
            <a:r>
              <a:rPr lang="en-US" sz="2933" b="1" dirty="0">
                <a:solidFill>
                  <a:srgbClr val="FFFFFF"/>
                </a:solidFill>
                <a:latin typeface="Century Gothic" pitchFamily="34" charset="0"/>
                <a:ea typeface="Century Gothic" pitchFamily="34" charset="-122"/>
                <a:cs typeface="Century Gothic" pitchFamily="34" charset="-120"/>
              </a:rPr>
              <a:t>90%</a:t>
            </a:r>
            <a:r>
              <a:rPr lang="en-US" sz="1333" dirty="0">
                <a:solidFill>
                  <a:srgbClr val="7ECBDC"/>
                </a:solidFill>
                <a:latin typeface="Open Sans" pitchFamily="34" charset="0"/>
                <a:ea typeface="Open Sans" pitchFamily="34" charset="-122"/>
                <a:cs typeface="Open Sans" pitchFamily="34" charset="-120"/>
              </a:rPr>
              <a:t>  of funding in formula programs</a:t>
            </a:r>
            <a:endParaRPr lang="en-US" sz="2933" dirty="0">
              <a:solidFill>
                <a:prstClr val="black"/>
              </a:solidFill>
              <a:latin typeface="Calibri" panose="020F0502020204030204"/>
            </a:endParaRPr>
          </a:p>
        </p:txBody>
      </p:sp>
      <p:sp>
        <p:nvSpPr>
          <p:cNvPr id="9" name="Text 6"/>
          <p:cNvSpPr/>
          <p:nvPr/>
        </p:nvSpPr>
        <p:spPr>
          <a:xfrm>
            <a:off x="524256" y="2499360"/>
            <a:ext cx="5242560" cy="914400"/>
          </a:xfrm>
          <a:prstGeom prst="rect">
            <a:avLst/>
          </a:prstGeom>
          <a:noFill/>
          <a:ln/>
        </p:spPr>
        <p:txBody>
          <a:bodyPr wrap="square" lIns="0" tIns="0" rIns="0" bIns="0" rtlCol="0" anchor="t"/>
          <a:lstStyle/>
          <a:p>
            <a:pPr defTabSz="1219170"/>
            <a:r>
              <a:rPr lang="en-US" sz="1400" dirty="0">
                <a:solidFill>
                  <a:srgbClr val="FFFFFF"/>
                </a:solidFill>
                <a:latin typeface="Open Sans" pitchFamily="34" charset="0"/>
                <a:ea typeface="Open Sans" pitchFamily="34" charset="-122"/>
                <a:cs typeface="Open Sans" pitchFamily="34" charset="-120"/>
              </a:rPr>
              <a:t>Moves away from competitive grants toward stable formula funding — more predictable for regional planning and programming.</a:t>
            </a:r>
            <a:endParaRPr lang="en-US" sz="1400" dirty="0">
              <a:solidFill>
                <a:prstClr val="black"/>
              </a:solidFill>
              <a:latin typeface="Calibri" panose="020F0502020204030204"/>
            </a:endParaRPr>
          </a:p>
        </p:txBody>
      </p:sp>
      <p:sp>
        <p:nvSpPr>
          <p:cNvPr id="10" name="Shape 7"/>
          <p:cNvSpPr/>
          <p:nvPr/>
        </p:nvSpPr>
        <p:spPr>
          <a:xfrm>
            <a:off x="6278880" y="1219200"/>
            <a:ext cx="5669280" cy="2292096"/>
          </a:xfrm>
          <a:prstGeom prst="roundRect">
            <a:avLst>
              <a:gd name="adj" fmla="val 4255"/>
            </a:avLst>
          </a:prstGeom>
          <a:solidFill>
            <a:srgbClr val="004D71"/>
          </a:solidFill>
          <a:ln w="12700">
            <a:solidFill>
              <a:srgbClr val="004D71"/>
            </a:solidFill>
            <a:prstDash val="solid"/>
          </a:ln>
          <a:effectLst>
            <a:outerShdw blurRad="101600" dist="38100" dir="2700000" algn="bl" rotWithShape="0">
              <a:srgbClr val="000000">
                <a:alpha val="15000"/>
              </a:srgbClr>
            </a:outerShdw>
          </a:effectLst>
        </p:spPr>
        <p:txBody>
          <a:bodyPr/>
          <a:lstStyle/>
          <a:p>
            <a:pPr defTabSz="1219170"/>
            <a:endParaRPr lang="en-US" sz="2400">
              <a:solidFill>
                <a:prstClr val="black"/>
              </a:solidFill>
              <a:latin typeface="Calibri" panose="020F0502020204030204"/>
            </a:endParaRPr>
          </a:p>
        </p:txBody>
      </p:sp>
      <p:pic>
        <p:nvPicPr>
          <p:cNvPr id="11" name="Image 1" descr="preencoded.png"/>
          <p:cNvPicPr>
            <a:picLocks noChangeAspect="1"/>
          </p:cNvPicPr>
          <p:nvPr/>
        </p:nvPicPr>
        <p:blipFill>
          <a:blip r:embed="rId4"/>
          <a:stretch>
            <a:fillRect/>
          </a:stretch>
        </p:blipFill>
        <p:spPr>
          <a:xfrm>
            <a:off x="6498336" y="1402080"/>
            <a:ext cx="512064" cy="512064"/>
          </a:xfrm>
          <a:prstGeom prst="rect">
            <a:avLst/>
          </a:prstGeom>
        </p:spPr>
      </p:pic>
      <p:sp>
        <p:nvSpPr>
          <p:cNvPr id="12" name="Text 8"/>
          <p:cNvSpPr/>
          <p:nvPr/>
        </p:nvSpPr>
        <p:spPr>
          <a:xfrm>
            <a:off x="7132320" y="1377696"/>
            <a:ext cx="4572000" cy="548640"/>
          </a:xfrm>
          <a:prstGeom prst="rect">
            <a:avLst/>
          </a:prstGeom>
          <a:noFill/>
          <a:ln/>
        </p:spPr>
        <p:txBody>
          <a:bodyPr wrap="square" lIns="0" tIns="0" rIns="0" bIns="0" rtlCol="0" anchor="ctr"/>
          <a:lstStyle/>
          <a:p>
            <a:pPr defTabSz="1219170"/>
            <a:r>
              <a:rPr lang="en-US" sz="1733" b="1" dirty="0">
                <a:solidFill>
                  <a:srgbClr val="F59E0B"/>
                </a:solidFill>
                <a:latin typeface="Open Sans" pitchFamily="34" charset="0"/>
                <a:ea typeface="Open Sans" pitchFamily="34" charset="-122"/>
                <a:cs typeface="Open Sans" pitchFamily="34" charset="-120"/>
              </a:rPr>
              <a:t>Local &amp; Regional Share</a:t>
            </a:r>
            <a:endParaRPr lang="en-US" sz="1733" dirty="0">
              <a:solidFill>
                <a:prstClr val="black"/>
              </a:solidFill>
              <a:latin typeface="Calibri" panose="020F0502020204030204"/>
            </a:endParaRPr>
          </a:p>
        </p:txBody>
      </p:sp>
      <p:sp>
        <p:nvSpPr>
          <p:cNvPr id="13" name="Text 9"/>
          <p:cNvSpPr/>
          <p:nvPr/>
        </p:nvSpPr>
        <p:spPr>
          <a:xfrm>
            <a:off x="6498336" y="1950720"/>
            <a:ext cx="5242560" cy="487680"/>
          </a:xfrm>
          <a:prstGeom prst="rect">
            <a:avLst/>
          </a:prstGeom>
          <a:noFill/>
          <a:ln/>
        </p:spPr>
        <p:txBody>
          <a:bodyPr wrap="square" lIns="0" tIns="0" rIns="0" bIns="0" rtlCol="0" anchor="ctr"/>
          <a:lstStyle/>
          <a:p>
            <a:pPr defTabSz="1219170"/>
            <a:r>
              <a:rPr lang="en-US" sz="2933" b="1" dirty="0">
                <a:solidFill>
                  <a:srgbClr val="FFFFFF"/>
                </a:solidFill>
                <a:latin typeface="Century Gothic" pitchFamily="34" charset="0"/>
                <a:ea typeface="Century Gothic" pitchFamily="34" charset="-122"/>
                <a:cs typeface="Century Gothic" pitchFamily="34" charset="-120"/>
              </a:rPr>
              <a:t>~22%</a:t>
            </a:r>
            <a:r>
              <a:rPr lang="en-US" sz="1333" dirty="0">
                <a:solidFill>
                  <a:srgbClr val="7ECBDC"/>
                </a:solidFill>
                <a:latin typeface="Open Sans" pitchFamily="34" charset="0"/>
                <a:ea typeface="Open Sans" pitchFamily="34" charset="-122"/>
                <a:cs typeface="Open Sans" pitchFamily="34" charset="-120"/>
              </a:rPr>
              <a:t>  of total federal transportation funding</a:t>
            </a:r>
            <a:endParaRPr lang="en-US" sz="2933" dirty="0">
              <a:solidFill>
                <a:prstClr val="black"/>
              </a:solidFill>
              <a:latin typeface="Calibri" panose="020F0502020204030204"/>
            </a:endParaRPr>
          </a:p>
        </p:txBody>
      </p:sp>
      <p:sp>
        <p:nvSpPr>
          <p:cNvPr id="14" name="Text 10"/>
          <p:cNvSpPr/>
          <p:nvPr/>
        </p:nvSpPr>
        <p:spPr>
          <a:xfrm>
            <a:off x="6498336" y="2499360"/>
            <a:ext cx="5242560" cy="914400"/>
          </a:xfrm>
          <a:prstGeom prst="rect">
            <a:avLst/>
          </a:prstGeom>
          <a:noFill/>
          <a:ln/>
        </p:spPr>
        <p:txBody>
          <a:bodyPr wrap="square" lIns="0" tIns="0" rIns="0" bIns="0" rtlCol="0" anchor="t"/>
          <a:lstStyle/>
          <a:p>
            <a:pPr defTabSz="1219170"/>
            <a:r>
              <a:rPr lang="en-US" sz="1400" dirty="0">
                <a:solidFill>
                  <a:srgbClr val="FFFFFF"/>
                </a:solidFill>
                <a:latin typeface="Open Sans" pitchFamily="34" charset="0"/>
                <a:ea typeface="Open Sans" pitchFamily="34" charset="-122"/>
                <a:cs typeface="Open Sans" pitchFamily="34" charset="-120"/>
              </a:rPr>
              <a:t>Local and regional entities access funding through PL, STBG, TAP, SS4A, STAG, Bridge Formula, and CMAQ programs.</a:t>
            </a:r>
            <a:endParaRPr lang="en-US" sz="1400" dirty="0">
              <a:solidFill>
                <a:prstClr val="black"/>
              </a:solidFill>
              <a:latin typeface="Calibri" panose="020F0502020204030204"/>
            </a:endParaRPr>
          </a:p>
        </p:txBody>
      </p:sp>
      <p:sp>
        <p:nvSpPr>
          <p:cNvPr id="15" name="Shape 11"/>
          <p:cNvSpPr/>
          <p:nvPr/>
        </p:nvSpPr>
        <p:spPr>
          <a:xfrm>
            <a:off x="304800" y="3779520"/>
            <a:ext cx="5669280" cy="2292096"/>
          </a:xfrm>
          <a:prstGeom prst="roundRect">
            <a:avLst>
              <a:gd name="adj" fmla="val 4255"/>
            </a:avLst>
          </a:prstGeom>
          <a:solidFill>
            <a:srgbClr val="003D5C"/>
          </a:solidFill>
          <a:ln w="12700">
            <a:solidFill>
              <a:srgbClr val="003D5C"/>
            </a:solidFill>
            <a:prstDash val="solid"/>
          </a:ln>
          <a:effectLst>
            <a:outerShdw blurRad="101600" dist="38100" dir="2700000" algn="bl" rotWithShape="0">
              <a:srgbClr val="000000">
                <a:alpha val="15000"/>
              </a:srgbClr>
            </a:outerShdw>
          </a:effectLst>
        </p:spPr>
        <p:txBody>
          <a:bodyPr/>
          <a:lstStyle/>
          <a:p>
            <a:pPr defTabSz="1219170"/>
            <a:endParaRPr lang="en-US" sz="2400">
              <a:solidFill>
                <a:prstClr val="black"/>
              </a:solidFill>
              <a:latin typeface="Calibri" panose="020F0502020204030204"/>
            </a:endParaRPr>
          </a:p>
        </p:txBody>
      </p:sp>
      <p:pic>
        <p:nvPicPr>
          <p:cNvPr id="16" name="Image 2" descr="preencoded.png"/>
          <p:cNvPicPr>
            <a:picLocks noChangeAspect="1"/>
          </p:cNvPicPr>
          <p:nvPr/>
        </p:nvPicPr>
        <p:blipFill>
          <a:blip r:embed="rId5"/>
          <a:stretch>
            <a:fillRect/>
          </a:stretch>
        </p:blipFill>
        <p:spPr>
          <a:xfrm>
            <a:off x="524256" y="3962400"/>
            <a:ext cx="512064" cy="512064"/>
          </a:xfrm>
          <a:prstGeom prst="rect">
            <a:avLst/>
          </a:prstGeom>
        </p:spPr>
      </p:pic>
      <p:sp>
        <p:nvSpPr>
          <p:cNvPr id="17" name="Text 12"/>
          <p:cNvSpPr/>
          <p:nvPr/>
        </p:nvSpPr>
        <p:spPr>
          <a:xfrm>
            <a:off x="1158240" y="3938016"/>
            <a:ext cx="4572000" cy="548640"/>
          </a:xfrm>
          <a:prstGeom prst="rect">
            <a:avLst/>
          </a:prstGeom>
          <a:noFill/>
          <a:ln/>
        </p:spPr>
        <p:txBody>
          <a:bodyPr wrap="square" lIns="0" tIns="0" rIns="0" bIns="0" rtlCol="0" anchor="ctr"/>
          <a:lstStyle/>
          <a:p>
            <a:pPr defTabSz="1219170"/>
            <a:r>
              <a:rPr lang="en-US" sz="1733" b="1" dirty="0">
                <a:solidFill>
                  <a:srgbClr val="7ECBDC"/>
                </a:solidFill>
                <a:latin typeface="Open Sans" pitchFamily="34" charset="0"/>
                <a:ea typeface="Open Sans" pitchFamily="34" charset="-122"/>
                <a:cs typeface="Open Sans" pitchFamily="34" charset="-120"/>
              </a:rPr>
              <a:t>MPO Planning (PL) Wins</a:t>
            </a:r>
            <a:endParaRPr lang="en-US" sz="1733" dirty="0">
              <a:solidFill>
                <a:prstClr val="black"/>
              </a:solidFill>
              <a:latin typeface="Calibri" panose="020F0502020204030204"/>
            </a:endParaRPr>
          </a:p>
        </p:txBody>
      </p:sp>
      <p:sp>
        <p:nvSpPr>
          <p:cNvPr id="18" name="Text 13"/>
          <p:cNvSpPr/>
          <p:nvPr/>
        </p:nvSpPr>
        <p:spPr>
          <a:xfrm>
            <a:off x="524256" y="4511040"/>
            <a:ext cx="5242560" cy="487680"/>
          </a:xfrm>
          <a:prstGeom prst="rect">
            <a:avLst/>
          </a:prstGeom>
          <a:noFill/>
          <a:ln/>
        </p:spPr>
        <p:txBody>
          <a:bodyPr wrap="square" lIns="0" tIns="0" rIns="0" bIns="0" rtlCol="0" anchor="ctr"/>
          <a:lstStyle/>
          <a:p>
            <a:pPr defTabSz="1219170"/>
            <a:r>
              <a:rPr lang="en-US" sz="2933" b="1" dirty="0">
                <a:solidFill>
                  <a:srgbClr val="FFFFFF"/>
                </a:solidFill>
                <a:latin typeface="Century Gothic" pitchFamily="34" charset="0"/>
                <a:ea typeface="Century Gothic" pitchFamily="34" charset="-122"/>
                <a:cs typeface="Century Gothic" pitchFamily="34" charset="-120"/>
              </a:rPr>
              <a:t>#1</a:t>
            </a:r>
            <a:r>
              <a:rPr lang="en-US" sz="1333" dirty="0">
                <a:solidFill>
                  <a:srgbClr val="7ECBDC"/>
                </a:solidFill>
                <a:latin typeface="Open Sans" pitchFamily="34" charset="0"/>
                <a:ea typeface="Open Sans" pitchFamily="34" charset="-122"/>
                <a:cs typeface="Open Sans" pitchFamily="34" charset="-120"/>
              </a:rPr>
              <a:t>  largest % increase of any formula program</a:t>
            </a:r>
            <a:endParaRPr lang="en-US" sz="2933" dirty="0">
              <a:solidFill>
                <a:prstClr val="black"/>
              </a:solidFill>
              <a:latin typeface="Calibri" panose="020F0502020204030204"/>
            </a:endParaRPr>
          </a:p>
        </p:txBody>
      </p:sp>
      <p:sp>
        <p:nvSpPr>
          <p:cNvPr id="19" name="Text 14"/>
          <p:cNvSpPr/>
          <p:nvPr/>
        </p:nvSpPr>
        <p:spPr>
          <a:xfrm>
            <a:off x="524256" y="5059680"/>
            <a:ext cx="5242560" cy="914400"/>
          </a:xfrm>
          <a:prstGeom prst="rect">
            <a:avLst/>
          </a:prstGeom>
          <a:noFill/>
          <a:ln/>
        </p:spPr>
        <p:txBody>
          <a:bodyPr wrap="square" lIns="0" tIns="0" rIns="0" bIns="0" rtlCol="0" anchor="t"/>
          <a:lstStyle/>
          <a:p>
            <a:pPr defTabSz="1219170"/>
            <a:r>
              <a:rPr lang="en-US" sz="1400" dirty="0">
                <a:solidFill>
                  <a:srgbClr val="FFFFFF"/>
                </a:solidFill>
                <a:latin typeface="Open Sans" pitchFamily="34" charset="0"/>
                <a:ea typeface="Open Sans" pitchFamily="34" charset="-122"/>
                <a:cs typeface="Open Sans" pitchFamily="34" charset="-120"/>
              </a:rPr>
              <a:t>PL grows 9.7% in FY27 (+$45.8M). New Direct Recipient option, FMIS access, expanded eligibilities, and local match requirement reduced to 10%.</a:t>
            </a:r>
            <a:endParaRPr lang="en-US" sz="1400" dirty="0">
              <a:solidFill>
                <a:prstClr val="black"/>
              </a:solidFill>
              <a:latin typeface="Calibri" panose="020F0502020204030204"/>
            </a:endParaRPr>
          </a:p>
        </p:txBody>
      </p:sp>
      <p:sp>
        <p:nvSpPr>
          <p:cNvPr id="20" name="Shape 15"/>
          <p:cNvSpPr/>
          <p:nvPr/>
        </p:nvSpPr>
        <p:spPr>
          <a:xfrm>
            <a:off x="6278880" y="3779520"/>
            <a:ext cx="5669280" cy="2292096"/>
          </a:xfrm>
          <a:prstGeom prst="roundRect">
            <a:avLst>
              <a:gd name="adj" fmla="val 4255"/>
            </a:avLst>
          </a:prstGeom>
          <a:solidFill>
            <a:srgbClr val="1B2A3A"/>
          </a:solidFill>
          <a:ln w="12700">
            <a:solidFill>
              <a:srgbClr val="1B2A3A"/>
            </a:solidFill>
            <a:prstDash val="solid"/>
          </a:ln>
          <a:effectLst>
            <a:outerShdw blurRad="101600" dist="38100" dir="2700000" algn="bl" rotWithShape="0">
              <a:srgbClr val="000000">
                <a:alpha val="15000"/>
              </a:srgbClr>
            </a:outerShdw>
          </a:effectLst>
        </p:spPr>
        <p:txBody>
          <a:bodyPr/>
          <a:lstStyle/>
          <a:p>
            <a:pPr defTabSz="1219170"/>
            <a:endParaRPr lang="en-US" sz="2400">
              <a:solidFill>
                <a:prstClr val="black"/>
              </a:solidFill>
              <a:latin typeface="Calibri" panose="020F0502020204030204"/>
            </a:endParaRPr>
          </a:p>
        </p:txBody>
      </p:sp>
      <p:pic>
        <p:nvPicPr>
          <p:cNvPr id="21" name="Image 3" descr="preencoded.png"/>
          <p:cNvPicPr>
            <a:picLocks noChangeAspect="1"/>
          </p:cNvPicPr>
          <p:nvPr/>
        </p:nvPicPr>
        <p:blipFill>
          <a:blip r:embed="rId6"/>
          <a:stretch>
            <a:fillRect/>
          </a:stretch>
        </p:blipFill>
        <p:spPr>
          <a:xfrm>
            <a:off x="6498336" y="3962400"/>
            <a:ext cx="512064" cy="512064"/>
          </a:xfrm>
          <a:prstGeom prst="rect">
            <a:avLst/>
          </a:prstGeom>
        </p:spPr>
      </p:pic>
      <p:sp>
        <p:nvSpPr>
          <p:cNvPr id="22" name="Text 16"/>
          <p:cNvSpPr/>
          <p:nvPr/>
        </p:nvSpPr>
        <p:spPr>
          <a:xfrm>
            <a:off x="7132320" y="3938016"/>
            <a:ext cx="4572000" cy="548640"/>
          </a:xfrm>
          <a:prstGeom prst="rect">
            <a:avLst/>
          </a:prstGeom>
          <a:noFill/>
          <a:ln/>
        </p:spPr>
        <p:txBody>
          <a:bodyPr wrap="square" lIns="0" tIns="0" rIns="0" bIns="0" rtlCol="0" anchor="ctr"/>
          <a:lstStyle/>
          <a:p>
            <a:pPr defTabSz="1219170"/>
            <a:r>
              <a:rPr lang="en-US" sz="1733" b="1" dirty="0">
                <a:solidFill>
                  <a:srgbClr val="F59E0B"/>
                </a:solidFill>
                <a:latin typeface="Open Sans" pitchFamily="34" charset="0"/>
                <a:ea typeface="Open Sans" pitchFamily="34" charset="-122"/>
                <a:cs typeface="Open Sans" pitchFamily="34" charset="-120"/>
              </a:rPr>
              <a:t>Watch List</a:t>
            </a:r>
            <a:endParaRPr lang="en-US" sz="1733" dirty="0">
              <a:solidFill>
                <a:prstClr val="black"/>
              </a:solidFill>
              <a:latin typeface="Calibri" panose="020F0502020204030204"/>
            </a:endParaRPr>
          </a:p>
        </p:txBody>
      </p:sp>
      <p:sp>
        <p:nvSpPr>
          <p:cNvPr id="23" name="Text 17"/>
          <p:cNvSpPr/>
          <p:nvPr/>
        </p:nvSpPr>
        <p:spPr>
          <a:xfrm>
            <a:off x="6498336" y="4511040"/>
            <a:ext cx="5242560" cy="487680"/>
          </a:xfrm>
          <a:prstGeom prst="rect">
            <a:avLst/>
          </a:prstGeom>
          <a:noFill/>
          <a:ln/>
        </p:spPr>
        <p:txBody>
          <a:bodyPr wrap="square" lIns="0" tIns="0" rIns="0" bIns="0" rtlCol="0" anchor="ctr"/>
          <a:lstStyle/>
          <a:p>
            <a:pPr defTabSz="1219170"/>
            <a:r>
              <a:rPr lang="en-US" sz="2933" b="1" dirty="0">
                <a:solidFill>
                  <a:srgbClr val="FFFFFF"/>
                </a:solidFill>
                <a:latin typeface="Century Gothic" pitchFamily="34" charset="0"/>
                <a:ea typeface="Century Gothic" pitchFamily="34" charset="-122"/>
                <a:cs typeface="Century Gothic" pitchFamily="34" charset="-120"/>
              </a:rPr>
              <a:t>⚠</a:t>
            </a:r>
            <a:r>
              <a:rPr lang="en-US" sz="1333" dirty="0">
                <a:solidFill>
                  <a:srgbClr val="7ECBDC"/>
                </a:solidFill>
                <a:latin typeface="Open Sans" pitchFamily="34" charset="0"/>
                <a:ea typeface="Open Sans" pitchFamily="34" charset="-122"/>
                <a:cs typeface="Open Sans" pitchFamily="34" charset="-120"/>
              </a:rPr>
              <a:t>  Items to monitor closely</a:t>
            </a:r>
            <a:endParaRPr lang="en-US" sz="2933" dirty="0">
              <a:solidFill>
                <a:prstClr val="black"/>
              </a:solidFill>
              <a:latin typeface="Calibri" panose="020F0502020204030204"/>
            </a:endParaRPr>
          </a:p>
        </p:txBody>
      </p:sp>
      <p:sp>
        <p:nvSpPr>
          <p:cNvPr id="24" name="Text 18"/>
          <p:cNvSpPr/>
          <p:nvPr/>
        </p:nvSpPr>
        <p:spPr>
          <a:xfrm>
            <a:off x="6498336" y="5059680"/>
            <a:ext cx="5242560" cy="914400"/>
          </a:xfrm>
          <a:prstGeom prst="rect">
            <a:avLst/>
          </a:prstGeom>
          <a:noFill/>
          <a:ln/>
        </p:spPr>
        <p:txBody>
          <a:bodyPr wrap="square" lIns="0" tIns="0" rIns="0" bIns="0" rtlCol="0" anchor="t"/>
          <a:lstStyle/>
          <a:p>
            <a:pPr defTabSz="1219170"/>
            <a:r>
              <a:rPr lang="en-US" sz="1400" dirty="0">
                <a:solidFill>
                  <a:srgbClr val="FFFFFF"/>
                </a:solidFill>
                <a:latin typeface="Open Sans" pitchFamily="34" charset="0"/>
                <a:ea typeface="Open Sans" pitchFamily="34" charset="-122"/>
                <a:cs typeface="Open Sans" pitchFamily="34" charset="-120"/>
              </a:rPr>
              <a:t>Consolidated Funding Pilot Program gives states a block grant — MPOs must be consulted. CRP eliminated; CMAQ has new alt-fuel set-aside.</a:t>
            </a:r>
            <a:endParaRPr lang="en-US" sz="1400" dirty="0">
              <a:solidFill>
                <a:prstClr val="black"/>
              </a:solidFill>
              <a:latin typeface="Calibri" panose="020F0502020204030204"/>
            </a:endParaRPr>
          </a:p>
        </p:txBody>
      </p:sp>
      <p:sp>
        <p:nvSpPr>
          <p:cNvPr id="25" name="Shape 19"/>
          <p:cNvSpPr/>
          <p:nvPr/>
        </p:nvSpPr>
        <p:spPr>
          <a:xfrm>
            <a:off x="0" y="6522720"/>
            <a:ext cx="12192000" cy="329184"/>
          </a:xfrm>
          <a:prstGeom prst="rect">
            <a:avLst/>
          </a:prstGeom>
          <a:solidFill>
            <a:srgbClr val="F59E0B"/>
          </a:solidFill>
          <a:ln w="12700">
            <a:solidFill>
              <a:srgbClr val="F59E0B"/>
            </a:solidFill>
            <a:prstDash val="solid"/>
          </a:ln>
        </p:spPr>
        <p:txBody>
          <a:bodyPr/>
          <a:lstStyle/>
          <a:p>
            <a:pPr defTabSz="1219170"/>
            <a:endParaRPr lang="en-US" sz="2400">
              <a:solidFill>
                <a:prstClr val="black"/>
              </a:solidFill>
              <a:latin typeface="Calibri" panose="020F0502020204030204"/>
            </a:endParaRPr>
          </a:p>
        </p:txBody>
      </p:sp>
      <p:sp>
        <p:nvSpPr>
          <p:cNvPr id="26" name="Text 20"/>
          <p:cNvSpPr/>
          <p:nvPr/>
        </p:nvSpPr>
        <p:spPr>
          <a:xfrm>
            <a:off x="10363200" y="6522720"/>
            <a:ext cx="1584960" cy="329184"/>
          </a:xfrm>
          <a:prstGeom prst="rect">
            <a:avLst/>
          </a:prstGeom>
          <a:noFill/>
          <a:ln/>
        </p:spPr>
        <p:txBody>
          <a:bodyPr wrap="square" lIns="0" tIns="0" rIns="0" bIns="0" rtlCol="0" anchor="ctr"/>
          <a:lstStyle/>
          <a:p>
            <a:pPr algn="ctr" defTabSz="1219170"/>
            <a:r>
              <a:rPr lang="en-US" sz="1067" dirty="0">
                <a:solidFill>
                  <a:srgbClr val="002D45"/>
                </a:solidFill>
                <a:latin typeface="Open Sans" pitchFamily="34" charset="0"/>
                <a:ea typeface="Open Sans" pitchFamily="34" charset="-122"/>
                <a:cs typeface="Open Sans" pitchFamily="34" charset="-120"/>
              </a:rPr>
              <a:t>AMPO.ORG</a:t>
            </a:r>
            <a:endParaRPr lang="en-US" sz="1067" dirty="0">
              <a:solidFill>
                <a:prstClr val="black"/>
              </a:solidFill>
              <a:latin typeface="Calibri" panose="020F0502020204030204"/>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73A86F8248264C9214A7D15E89B6CE" ma:contentTypeVersion="16" ma:contentTypeDescription="Create a new document." ma:contentTypeScope="" ma:versionID="7924b89be3adb6b178d8062e391218fa">
  <xsd:schema xmlns:xsd="http://www.w3.org/2001/XMLSchema" xmlns:xs="http://www.w3.org/2001/XMLSchema" xmlns:p="http://schemas.microsoft.com/office/2006/metadata/properties" xmlns:ns2="64f927bd-4861-47e6-9f9c-f30870afd43b" xmlns:ns3="ebd9a999-b2cc-4681-a3dd-d9825bcdd573" targetNamespace="http://schemas.microsoft.com/office/2006/metadata/properties" ma:root="true" ma:fieldsID="cc1a6f27e8701871837a4e56dba2af1d" ns2:_="" ns3:_="">
    <xsd:import namespace="64f927bd-4861-47e6-9f9c-f30870afd43b"/>
    <xsd:import namespace="ebd9a999-b2cc-4681-a3dd-d9825bcdd5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f927bd-4861-47e6-9f9c-f30870afd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d8d2015-0f85-4c7b-bd11-01e77ad7ba9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d9a999-b2cc-4681-a3dd-d9825bcdd57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a017a79-dfc9-491d-8804-494aef4065e8}" ma:internalName="TaxCatchAll" ma:showField="CatchAllData" ma:web="ebd9a999-b2cc-4681-a3dd-d9825bcdd57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4f927bd-4861-47e6-9f9c-f30870afd43b">
      <Terms xmlns="http://schemas.microsoft.com/office/infopath/2007/PartnerControls"/>
    </lcf76f155ced4ddcb4097134ff3c332f>
    <TaxCatchAll xmlns="ebd9a999-b2cc-4681-a3dd-d9825bcdd5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E7D27-C2A3-4D52-9607-7BEFCC2BE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f927bd-4861-47e6-9f9c-f30870afd43b"/>
    <ds:schemaRef ds:uri="ebd9a999-b2cc-4681-a3dd-d9825bcdd5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BDDC29-45D1-4F49-9347-2E27FB111223}">
  <ds:schemaRefs>
    <ds:schemaRef ds:uri="http://schemas.openxmlformats.org/package/2006/metadata/core-properties"/>
    <ds:schemaRef ds:uri="http://purl.org/dc/dcmitype/"/>
    <ds:schemaRef ds:uri="ebd9a999-b2cc-4681-a3dd-d9825bcdd573"/>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64f927bd-4861-47e6-9f9c-f30870afd43b"/>
    <ds:schemaRef ds:uri="http://purl.org/dc/terms/"/>
  </ds:schemaRefs>
</ds:datastoreItem>
</file>

<file path=customXml/itemProps3.xml><?xml version="1.0" encoding="utf-8"?>
<ds:datastoreItem xmlns:ds="http://schemas.openxmlformats.org/officeDocument/2006/customXml" ds:itemID="{1E48252A-2A8E-47F3-9AC4-4247403BC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132</TotalTime>
  <Words>7489</Words>
  <Application>Microsoft Office PowerPoint</Application>
  <PresentationFormat>Widescreen</PresentationFormat>
  <Paragraphs>1160</Paragraphs>
  <Slides>36</Slides>
  <Notes>36</Notes>
  <HiddenSlides>22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Aptos</vt:lpstr>
      <vt:lpstr>Arial</vt:lpstr>
      <vt:lpstr>Calibri</vt:lpstr>
      <vt:lpstr>Century Gothic</vt:lpstr>
      <vt:lpstr>Montserrat</vt:lpstr>
      <vt:lpstr>Montserrat Medium</vt:lpstr>
      <vt:lpstr>Montserrat SemiBold</vt:lpstr>
      <vt:lpstr>Open Sans</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Katie Economou</cp:lastModifiedBy>
  <cp:revision>4</cp:revision>
  <dcterms:created xsi:type="dcterms:W3CDTF">2026-06-08T21:42:20Z</dcterms:created>
  <dcterms:modified xsi:type="dcterms:W3CDTF">2026-06-08T23:55:49Z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0x0101004773A86F8248264C9214A7D15E89B6CE</vt:lpwstr>
  </property>
  <property fmtid="{D5CDD505-2E9C-101B-9397-08002B2CF9AE}" pid="3" name="MediaServiceImageTags">
    <vt:lpwstr/>
  </property>
</Properties>
</file>